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78" r:id="rId6"/>
    <p:sldId id="279" r:id="rId7"/>
    <p:sldId id="302" r:id="rId8"/>
    <p:sldId id="301" r:id="rId9"/>
    <p:sldId id="270" r:id="rId10"/>
    <p:sldId id="281" r:id="rId11"/>
    <p:sldId id="265" r:id="rId12"/>
    <p:sldId id="303" r:id="rId13"/>
    <p:sldId id="261" r:id="rId14"/>
    <p:sldId id="269" r:id="rId15"/>
    <p:sldId id="273" r:id="rId16"/>
    <p:sldId id="272" r:id="rId17"/>
    <p:sldId id="268" r:id="rId18"/>
    <p:sldId id="291" r:id="rId19"/>
    <p:sldId id="286" r:id="rId20"/>
    <p:sldId id="306" r:id="rId21"/>
    <p:sldId id="289" r:id="rId22"/>
    <p:sldId id="309" r:id="rId23"/>
    <p:sldId id="307" r:id="rId24"/>
    <p:sldId id="308" r:id="rId25"/>
    <p:sldId id="257" r:id="rId26"/>
    <p:sldId id="259" r:id="rId27"/>
    <p:sldId id="311"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0" autoAdjust="0"/>
    <p:restoredTop sz="94660"/>
  </p:normalViewPr>
  <p:slideViewPr>
    <p:cSldViewPr snapToGrid="0">
      <p:cViewPr varScale="1">
        <p:scale>
          <a:sx n="79" d="100"/>
          <a:sy n="79"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B5F90-A267-446A-86D9-A4E420EF8F3A}"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97611-693F-4DAC-B88C-98CD9DCD878C}" type="slidenum">
              <a:rPr lang="en-US" smtClean="0"/>
              <a:t>‹#›</a:t>
            </a:fld>
            <a:endParaRPr lang="en-US"/>
          </a:p>
        </p:txBody>
      </p:sp>
    </p:spTree>
    <p:extLst>
      <p:ext uri="{BB962C8B-B14F-4D97-AF65-F5344CB8AC3E}">
        <p14:creationId xmlns:p14="http://schemas.microsoft.com/office/powerpoint/2010/main" val="256763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63417E-0319-4801-96A0-6A9B710135A8}" type="slidenum">
              <a:rPr lang="en-US" smtClean="0"/>
              <a:t>14</a:t>
            </a:fld>
            <a:endParaRPr lang="en-US"/>
          </a:p>
        </p:txBody>
      </p:sp>
    </p:spTree>
    <p:extLst>
      <p:ext uri="{BB962C8B-B14F-4D97-AF65-F5344CB8AC3E}">
        <p14:creationId xmlns:p14="http://schemas.microsoft.com/office/powerpoint/2010/main" val="330665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632D-5D7E-DA83-0B62-CD03BAF31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3743CA-C062-8F4A-78C7-6C80B09B8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213627-F5E6-2F08-5891-06F33A060D9A}"/>
              </a:ext>
            </a:extLst>
          </p:cNvPr>
          <p:cNvSpPr>
            <a:spLocks noGrp="1"/>
          </p:cNvSpPr>
          <p:nvPr>
            <p:ph type="dt" sz="half" idx="10"/>
          </p:nvPr>
        </p:nvSpPr>
        <p:spPr/>
        <p:txBody>
          <a:bodyPr/>
          <a:lstStyle/>
          <a:p>
            <a:fld id="{1F310736-05C5-4270-994E-17EB065EBF8C}" type="datetime1">
              <a:rPr lang="en-US" smtClean="0"/>
              <a:t>4/18/2023</a:t>
            </a:fld>
            <a:endParaRPr lang="en-US"/>
          </a:p>
        </p:txBody>
      </p:sp>
      <p:sp>
        <p:nvSpPr>
          <p:cNvPr id="5" name="Footer Placeholder 4">
            <a:extLst>
              <a:ext uri="{FF2B5EF4-FFF2-40B4-BE49-F238E27FC236}">
                <a16:creationId xmlns:a16="http://schemas.microsoft.com/office/drawing/2014/main" id="{2E7B05ED-6DD4-7B49-08B1-96337C6EC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413B1-0A78-B707-51C4-6935FAB044D1}"/>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113774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B16C-9A8A-0005-A192-411EFD4C25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FC93C7-AB58-EB33-7DB3-6F00AD343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939AE-51FF-17DB-DBBB-8902275A3991}"/>
              </a:ext>
            </a:extLst>
          </p:cNvPr>
          <p:cNvSpPr>
            <a:spLocks noGrp="1"/>
          </p:cNvSpPr>
          <p:nvPr>
            <p:ph type="dt" sz="half" idx="10"/>
          </p:nvPr>
        </p:nvSpPr>
        <p:spPr/>
        <p:txBody>
          <a:bodyPr/>
          <a:lstStyle/>
          <a:p>
            <a:fld id="{964BC786-7051-4F4D-8ACD-A446D8B065B4}" type="datetime1">
              <a:rPr lang="en-US" smtClean="0"/>
              <a:t>4/18/2023</a:t>
            </a:fld>
            <a:endParaRPr lang="en-US"/>
          </a:p>
        </p:txBody>
      </p:sp>
      <p:sp>
        <p:nvSpPr>
          <p:cNvPr id="5" name="Footer Placeholder 4">
            <a:extLst>
              <a:ext uri="{FF2B5EF4-FFF2-40B4-BE49-F238E27FC236}">
                <a16:creationId xmlns:a16="http://schemas.microsoft.com/office/drawing/2014/main" id="{F7A889C1-B66F-8A21-EAB3-323353CBB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DC45A-23F9-D209-F8E8-17BABD9EE900}"/>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61463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72138F-927F-4080-9BA9-B9FD52696E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9B7CAC-2E5E-0688-63F3-7AFEB5CD87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51D70-F213-5006-C79E-7E99587D9A36}"/>
              </a:ext>
            </a:extLst>
          </p:cNvPr>
          <p:cNvSpPr>
            <a:spLocks noGrp="1"/>
          </p:cNvSpPr>
          <p:nvPr>
            <p:ph type="dt" sz="half" idx="10"/>
          </p:nvPr>
        </p:nvSpPr>
        <p:spPr/>
        <p:txBody>
          <a:bodyPr/>
          <a:lstStyle/>
          <a:p>
            <a:fld id="{9AB56A5E-59B9-46C9-B81A-6FECE411396C}" type="datetime1">
              <a:rPr lang="en-US" smtClean="0"/>
              <a:t>4/18/2023</a:t>
            </a:fld>
            <a:endParaRPr lang="en-US"/>
          </a:p>
        </p:txBody>
      </p:sp>
      <p:sp>
        <p:nvSpPr>
          <p:cNvPr id="5" name="Footer Placeholder 4">
            <a:extLst>
              <a:ext uri="{FF2B5EF4-FFF2-40B4-BE49-F238E27FC236}">
                <a16:creationId xmlns:a16="http://schemas.microsoft.com/office/drawing/2014/main" id="{1991F0A9-25F3-A1A4-C28F-7D86B3927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B8074-AB0C-64CD-F367-2200EB625D5A}"/>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34502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3003-D546-3259-8758-E8E2D9FB1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B56A-76F2-BE00-B425-F6D50600FD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35EBAF-E18F-9C7F-061E-C6B778303671}"/>
              </a:ext>
            </a:extLst>
          </p:cNvPr>
          <p:cNvSpPr>
            <a:spLocks noGrp="1"/>
          </p:cNvSpPr>
          <p:nvPr>
            <p:ph type="dt" sz="half" idx="10"/>
          </p:nvPr>
        </p:nvSpPr>
        <p:spPr/>
        <p:txBody>
          <a:bodyPr/>
          <a:lstStyle/>
          <a:p>
            <a:fld id="{5A7CE86A-479D-4B5B-8C78-93865491E441}" type="datetime1">
              <a:rPr lang="en-US" smtClean="0"/>
              <a:t>4/18/2023</a:t>
            </a:fld>
            <a:endParaRPr lang="en-US"/>
          </a:p>
        </p:txBody>
      </p:sp>
      <p:sp>
        <p:nvSpPr>
          <p:cNvPr id="5" name="Footer Placeholder 4">
            <a:extLst>
              <a:ext uri="{FF2B5EF4-FFF2-40B4-BE49-F238E27FC236}">
                <a16:creationId xmlns:a16="http://schemas.microsoft.com/office/drawing/2014/main" id="{4A71F210-FB49-9F19-1E2F-61F998D9E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1E64F-DB62-81C6-4A99-32B6BAD99994}"/>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324569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67D8-B5DE-B824-FDAD-A90F28107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9E8EFF-156A-6655-CCF8-8B4B1DEAC6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616F6-E9DC-2C3F-2041-8EDB77BDF619}"/>
              </a:ext>
            </a:extLst>
          </p:cNvPr>
          <p:cNvSpPr>
            <a:spLocks noGrp="1"/>
          </p:cNvSpPr>
          <p:nvPr>
            <p:ph type="dt" sz="half" idx="10"/>
          </p:nvPr>
        </p:nvSpPr>
        <p:spPr/>
        <p:txBody>
          <a:bodyPr/>
          <a:lstStyle/>
          <a:p>
            <a:fld id="{873315B3-BF1D-4B99-BF95-0415D46CB077}" type="datetime1">
              <a:rPr lang="en-US" smtClean="0"/>
              <a:t>4/18/2023</a:t>
            </a:fld>
            <a:endParaRPr lang="en-US"/>
          </a:p>
        </p:txBody>
      </p:sp>
      <p:sp>
        <p:nvSpPr>
          <p:cNvPr id="5" name="Footer Placeholder 4">
            <a:extLst>
              <a:ext uri="{FF2B5EF4-FFF2-40B4-BE49-F238E27FC236}">
                <a16:creationId xmlns:a16="http://schemas.microsoft.com/office/drawing/2014/main" id="{5B4C60FD-3D34-7BE5-7498-54DDCDB31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9B58F-F7A9-8A6A-E6D3-46B5C7A02646}"/>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408181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AE0B-1AB8-700E-3B5A-AB9A1421E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FBADF-FA26-C276-B32B-0849299B47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11391F-DB11-ECF3-A964-4AF0E436D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246500-C42E-560D-36A0-9E668C5B3ECD}"/>
              </a:ext>
            </a:extLst>
          </p:cNvPr>
          <p:cNvSpPr>
            <a:spLocks noGrp="1"/>
          </p:cNvSpPr>
          <p:nvPr>
            <p:ph type="dt" sz="half" idx="10"/>
          </p:nvPr>
        </p:nvSpPr>
        <p:spPr/>
        <p:txBody>
          <a:bodyPr/>
          <a:lstStyle/>
          <a:p>
            <a:fld id="{3675CB25-B9BA-4B2C-B154-4E9EE1991972}" type="datetime1">
              <a:rPr lang="en-US" smtClean="0"/>
              <a:t>4/18/2023</a:t>
            </a:fld>
            <a:endParaRPr lang="en-US"/>
          </a:p>
        </p:txBody>
      </p:sp>
      <p:sp>
        <p:nvSpPr>
          <p:cNvPr id="6" name="Footer Placeholder 5">
            <a:extLst>
              <a:ext uri="{FF2B5EF4-FFF2-40B4-BE49-F238E27FC236}">
                <a16:creationId xmlns:a16="http://schemas.microsoft.com/office/drawing/2014/main" id="{D7A68A6D-F4C9-A09A-47A3-F1AC4DD94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A988F-DAA9-937D-1813-746FACEE8F42}"/>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352381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CF202-81A4-6E45-8897-92B73ACB3B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E61E8-6B74-CC34-9022-D243DAE9FC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9E7331-8720-3610-0D29-EA0DB2382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C20EED-257B-C2EE-8924-3AC2384F7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88054-5612-40C0-1788-9CD0E32D1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D5B8ED-3652-9B74-7442-3BB94BB3D0D3}"/>
              </a:ext>
            </a:extLst>
          </p:cNvPr>
          <p:cNvSpPr>
            <a:spLocks noGrp="1"/>
          </p:cNvSpPr>
          <p:nvPr>
            <p:ph type="dt" sz="half" idx="10"/>
          </p:nvPr>
        </p:nvSpPr>
        <p:spPr/>
        <p:txBody>
          <a:bodyPr/>
          <a:lstStyle/>
          <a:p>
            <a:fld id="{DD0E070D-263E-4D02-884F-EE50AF836C34}" type="datetime1">
              <a:rPr lang="en-US" smtClean="0"/>
              <a:t>4/18/2023</a:t>
            </a:fld>
            <a:endParaRPr lang="en-US"/>
          </a:p>
        </p:txBody>
      </p:sp>
      <p:sp>
        <p:nvSpPr>
          <p:cNvPr id="8" name="Footer Placeholder 7">
            <a:extLst>
              <a:ext uri="{FF2B5EF4-FFF2-40B4-BE49-F238E27FC236}">
                <a16:creationId xmlns:a16="http://schemas.microsoft.com/office/drawing/2014/main" id="{4F3D7EEB-3388-65AB-2DC5-12FE608985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57C2A-D42F-9373-305B-703DE3D4DFC8}"/>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56239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C085-FC88-034C-C1FA-AA2CEE25C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EDF016-958A-7024-96E1-E9C39CA032B2}"/>
              </a:ext>
            </a:extLst>
          </p:cNvPr>
          <p:cNvSpPr>
            <a:spLocks noGrp="1"/>
          </p:cNvSpPr>
          <p:nvPr>
            <p:ph type="dt" sz="half" idx="10"/>
          </p:nvPr>
        </p:nvSpPr>
        <p:spPr/>
        <p:txBody>
          <a:bodyPr/>
          <a:lstStyle/>
          <a:p>
            <a:fld id="{5EE929D8-97B6-48EA-83C0-794E6801F751}" type="datetime1">
              <a:rPr lang="en-US" smtClean="0"/>
              <a:t>4/18/2023</a:t>
            </a:fld>
            <a:endParaRPr lang="en-US"/>
          </a:p>
        </p:txBody>
      </p:sp>
      <p:sp>
        <p:nvSpPr>
          <p:cNvPr id="4" name="Footer Placeholder 3">
            <a:extLst>
              <a:ext uri="{FF2B5EF4-FFF2-40B4-BE49-F238E27FC236}">
                <a16:creationId xmlns:a16="http://schemas.microsoft.com/office/drawing/2014/main" id="{EC92AA86-F49B-F901-DAE7-B0CB7703ED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726EC7-4262-F4F7-DC37-C2D2FB60B3D2}"/>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318172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55B04-C7F9-FA67-32DE-F24953925D6C}"/>
              </a:ext>
            </a:extLst>
          </p:cNvPr>
          <p:cNvSpPr>
            <a:spLocks noGrp="1"/>
          </p:cNvSpPr>
          <p:nvPr>
            <p:ph type="dt" sz="half" idx="10"/>
          </p:nvPr>
        </p:nvSpPr>
        <p:spPr/>
        <p:txBody>
          <a:bodyPr/>
          <a:lstStyle/>
          <a:p>
            <a:fld id="{D84476E1-F2FC-45C8-B3C7-13C06AC68FA5}" type="datetime1">
              <a:rPr lang="en-US" smtClean="0"/>
              <a:t>4/18/2023</a:t>
            </a:fld>
            <a:endParaRPr lang="en-US"/>
          </a:p>
        </p:txBody>
      </p:sp>
      <p:sp>
        <p:nvSpPr>
          <p:cNvPr id="3" name="Footer Placeholder 2">
            <a:extLst>
              <a:ext uri="{FF2B5EF4-FFF2-40B4-BE49-F238E27FC236}">
                <a16:creationId xmlns:a16="http://schemas.microsoft.com/office/drawing/2014/main" id="{0FB5C4C4-2010-1D6E-9F16-79DB73531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CF2CE1-8DFE-B7F6-1075-FB0C01A675ED}"/>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387461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7F92-46F7-EA72-4779-F167CD2D5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165C5F-F64A-4EC2-CC83-15E0DCD09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B9732F-A28C-AE86-1583-3B6E4A6D2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AA1AA-1892-EA68-BF8E-A9B96D78BFC8}"/>
              </a:ext>
            </a:extLst>
          </p:cNvPr>
          <p:cNvSpPr>
            <a:spLocks noGrp="1"/>
          </p:cNvSpPr>
          <p:nvPr>
            <p:ph type="dt" sz="half" idx="10"/>
          </p:nvPr>
        </p:nvSpPr>
        <p:spPr/>
        <p:txBody>
          <a:bodyPr/>
          <a:lstStyle/>
          <a:p>
            <a:fld id="{AD2724F8-542F-4D24-B55E-AC6BAFCEAA2B}" type="datetime1">
              <a:rPr lang="en-US" smtClean="0"/>
              <a:t>4/18/2023</a:t>
            </a:fld>
            <a:endParaRPr lang="en-US"/>
          </a:p>
        </p:txBody>
      </p:sp>
      <p:sp>
        <p:nvSpPr>
          <p:cNvPr id="6" name="Footer Placeholder 5">
            <a:extLst>
              <a:ext uri="{FF2B5EF4-FFF2-40B4-BE49-F238E27FC236}">
                <a16:creationId xmlns:a16="http://schemas.microsoft.com/office/drawing/2014/main" id="{AD7ED371-144D-676C-8DAA-AD2986C1F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76C97-E6E6-5DB0-C352-E7FF08139F3A}"/>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220951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2EA0-AA73-E3B6-C446-A3B15DAAE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DEA5E-C7CB-ECD3-46BB-26BB32454D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96BE5A-38E2-A3D5-84CB-9E76DE523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CF352-F9AF-241D-00BE-5C25FCACA2E1}"/>
              </a:ext>
            </a:extLst>
          </p:cNvPr>
          <p:cNvSpPr>
            <a:spLocks noGrp="1"/>
          </p:cNvSpPr>
          <p:nvPr>
            <p:ph type="dt" sz="half" idx="10"/>
          </p:nvPr>
        </p:nvSpPr>
        <p:spPr/>
        <p:txBody>
          <a:bodyPr/>
          <a:lstStyle/>
          <a:p>
            <a:fld id="{BC0514A2-3DDE-4A79-B170-2E089CC48424}" type="datetime1">
              <a:rPr lang="en-US" smtClean="0"/>
              <a:t>4/18/2023</a:t>
            </a:fld>
            <a:endParaRPr lang="en-US"/>
          </a:p>
        </p:txBody>
      </p:sp>
      <p:sp>
        <p:nvSpPr>
          <p:cNvPr id="6" name="Footer Placeholder 5">
            <a:extLst>
              <a:ext uri="{FF2B5EF4-FFF2-40B4-BE49-F238E27FC236}">
                <a16:creationId xmlns:a16="http://schemas.microsoft.com/office/drawing/2014/main" id="{650F8678-5FCB-E86F-AD14-41E6BCBCB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27198B-595D-25A8-2C01-7CDFC112E0B5}"/>
              </a:ext>
            </a:extLst>
          </p:cNvPr>
          <p:cNvSpPr>
            <a:spLocks noGrp="1"/>
          </p:cNvSpPr>
          <p:nvPr>
            <p:ph type="sldNum" sz="quarter" idx="12"/>
          </p:nvPr>
        </p:nvSpPr>
        <p:spPr/>
        <p:txBody>
          <a:bodyPr/>
          <a:lstStyle/>
          <a:p>
            <a:fld id="{EC75F3E9-F862-4C29-9BDA-F6F5EBA05FA3}" type="slidenum">
              <a:rPr lang="en-US" smtClean="0"/>
              <a:t>‹#›</a:t>
            </a:fld>
            <a:endParaRPr lang="en-US"/>
          </a:p>
        </p:txBody>
      </p:sp>
    </p:spTree>
    <p:extLst>
      <p:ext uri="{BB962C8B-B14F-4D97-AF65-F5344CB8AC3E}">
        <p14:creationId xmlns:p14="http://schemas.microsoft.com/office/powerpoint/2010/main" val="385599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29FF76-CEE7-4DCA-14D3-2F5B52057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F665F9-E822-802F-1535-250908E8FC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BCB95-A334-B9E0-C9E9-8D98FF86D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65CB8-1C31-4B37-B353-25E39C3AF609}" type="datetime1">
              <a:rPr lang="en-US" smtClean="0"/>
              <a:t>4/18/2023</a:t>
            </a:fld>
            <a:endParaRPr lang="en-US"/>
          </a:p>
        </p:txBody>
      </p:sp>
      <p:sp>
        <p:nvSpPr>
          <p:cNvPr id="5" name="Footer Placeholder 4">
            <a:extLst>
              <a:ext uri="{FF2B5EF4-FFF2-40B4-BE49-F238E27FC236}">
                <a16:creationId xmlns:a16="http://schemas.microsoft.com/office/drawing/2014/main" id="{2CED4E7C-ECFC-2F91-9829-31F81B1CE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76E01-9972-E776-123B-B09AA145D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5F3E9-F862-4C29-9BDA-F6F5EBA05FA3}" type="slidenum">
              <a:rPr lang="en-US" smtClean="0"/>
              <a:t>‹#›</a:t>
            </a:fld>
            <a:endParaRPr lang="en-US"/>
          </a:p>
        </p:txBody>
      </p:sp>
    </p:spTree>
    <p:extLst>
      <p:ext uri="{BB962C8B-B14F-4D97-AF65-F5344CB8AC3E}">
        <p14:creationId xmlns:p14="http://schemas.microsoft.com/office/powerpoint/2010/main" val="56421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E638-6496-C0C3-9BE0-612E257F173A}"/>
              </a:ext>
            </a:extLst>
          </p:cNvPr>
          <p:cNvSpPr>
            <a:spLocks noGrp="1"/>
          </p:cNvSpPr>
          <p:nvPr>
            <p:ph type="ctrTitle"/>
          </p:nvPr>
        </p:nvSpPr>
        <p:spPr>
          <a:xfrm>
            <a:off x="1524000" y="1122363"/>
            <a:ext cx="9144000" cy="2006319"/>
          </a:xfrm>
        </p:spPr>
        <p:txBody>
          <a:bodyPr>
            <a:normAutofit/>
          </a:bodyPr>
          <a:lstStyle/>
          <a:p>
            <a:r>
              <a:rPr lang="en-US" sz="4000" b="1" dirty="0">
                <a:solidFill>
                  <a:srgbClr val="002060"/>
                </a:solidFill>
              </a:rPr>
              <a:t>The WHO proposals for pandemic preparedness and response</a:t>
            </a:r>
          </a:p>
        </p:txBody>
      </p:sp>
      <p:sp>
        <p:nvSpPr>
          <p:cNvPr id="3" name="Subtitle 2">
            <a:extLst>
              <a:ext uri="{FF2B5EF4-FFF2-40B4-BE49-F238E27FC236}">
                <a16:creationId xmlns:a16="http://schemas.microsoft.com/office/drawing/2014/main" id="{6567949D-40E0-0E01-5045-BBEDBA00FCE9}"/>
              </a:ext>
            </a:extLst>
          </p:cNvPr>
          <p:cNvSpPr>
            <a:spLocks noGrp="1"/>
          </p:cNvSpPr>
          <p:nvPr>
            <p:ph type="subTitle" idx="1"/>
          </p:nvPr>
        </p:nvSpPr>
        <p:spPr/>
        <p:txBody>
          <a:bodyPr>
            <a:normAutofit/>
          </a:bodyPr>
          <a:lstStyle/>
          <a:p>
            <a:r>
              <a:rPr lang="en-US" sz="2000" dirty="0"/>
              <a:t>David Bell</a:t>
            </a:r>
          </a:p>
          <a:p>
            <a:r>
              <a:rPr lang="en-US" sz="2000" dirty="0"/>
              <a:t>April 19, 2023</a:t>
            </a:r>
          </a:p>
        </p:txBody>
      </p:sp>
      <p:sp>
        <p:nvSpPr>
          <p:cNvPr id="4" name="Slide Number Placeholder 3">
            <a:extLst>
              <a:ext uri="{FF2B5EF4-FFF2-40B4-BE49-F238E27FC236}">
                <a16:creationId xmlns:a16="http://schemas.microsoft.com/office/drawing/2014/main" id="{B06AE614-7E80-AF32-1DF0-F38C7020A6F1}"/>
              </a:ext>
            </a:extLst>
          </p:cNvPr>
          <p:cNvSpPr>
            <a:spLocks noGrp="1"/>
          </p:cNvSpPr>
          <p:nvPr>
            <p:ph type="sldNum" sz="quarter" idx="12"/>
          </p:nvPr>
        </p:nvSpPr>
        <p:spPr/>
        <p:txBody>
          <a:bodyPr/>
          <a:lstStyle/>
          <a:p>
            <a:fld id="{EC75F3E9-F862-4C29-9BDA-F6F5EBA05FA3}" type="slidenum">
              <a:rPr lang="en-US" smtClean="0"/>
              <a:t>1</a:t>
            </a:fld>
            <a:endParaRPr lang="en-US"/>
          </a:p>
        </p:txBody>
      </p:sp>
    </p:spTree>
    <p:extLst>
      <p:ext uri="{BB962C8B-B14F-4D97-AF65-F5344CB8AC3E}">
        <p14:creationId xmlns:p14="http://schemas.microsoft.com/office/powerpoint/2010/main" val="269613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63416-DB8D-4122-A99F-EA3FB6BCBF0C}"/>
              </a:ext>
            </a:extLst>
          </p:cNvPr>
          <p:cNvSpPr txBox="1"/>
          <p:nvPr/>
        </p:nvSpPr>
        <p:spPr>
          <a:xfrm>
            <a:off x="613825" y="4581581"/>
            <a:ext cx="4154912" cy="246221"/>
          </a:xfrm>
          <a:prstGeom prst="rect">
            <a:avLst/>
          </a:prstGeom>
          <a:noFill/>
        </p:spPr>
        <p:txBody>
          <a:bodyPr wrap="square">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https://www.unicef.org/rosa/</a:t>
            </a:r>
            <a:r>
              <a:rPr lang="en-US" sz="1000" dirty="0"/>
              <a:t>media</a:t>
            </a:r>
            <a:r>
              <a:rPr lang="en-US" sz="1000" dirty="0">
                <a:effectLst/>
                <a:latin typeface="Calibri" panose="020F0502020204030204" pitchFamily="34" charset="0"/>
                <a:ea typeface="Calibri" panose="020F0502020204030204" pitchFamily="34" charset="0"/>
                <a:cs typeface="Times New Roman" panose="02020603050405020304" pitchFamily="18" charset="0"/>
              </a:rPr>
              <a:t>/13066/file/Main%20Report.pdf</a:t>
            </a:r>
          </a:p>
        </p:txBody>
      </p:sp>
      <p:grpSp>
        <p:nvGrpSpPr>
          <p:cNvPr id="10" name="Group 9">
            <a:extLst>
              <a:ext uri="{FF2B5EF4-FFF2-40B4-BE49-F238E27FC236}">
                <a16:creationId xmlns:a16="http://schemas.microsoft.com/office/drawing/2014/main" id="{EE449A23-9BF8-8136-B642-2F80940B59F2}"/>
              </a:ext>
            </a:extLst>
          </p:cNvPr>
          <p:cNvGrpSpPr/>
          <p:nvPr/>
        </p:nvGrpSpPr>
        <p:grpSpPr>
          <a:xfrm>
            <a:off x="777031" y="966668"/>
            <a:ext cx="2261849" cy="3586325"/>
            <a:chOff x="539443" y="560556"/>
            <a:chExt cx="2499437" cy="3992437"/>
          </a:xfrm>
        </p:grpSpPr>
        <p:pic>
          <p:nvPicPr>
            <p:cNvPr id="5" name="Picture 4">
              <a:extLst>
                <a:ext uri="{FF2B5EF4-FFF2-40B4-BE49-F238E27FC236}">
                  <a16:creationId xmlns:a16="http://schemas.microsoft.com/office/drawing/2014/main" id="{EC6EA9BC-BCD4-444A-9580-DFC01FF8ACCC}"/>
                </a:ext>
              </a:extLst>
            </p:cNvPr>
            <p:cNvPicPr>
              <a:picLocks noChangeAspect="1"/>
            </p:cNvPicPr>
            <p:nvPr/>
          </p:nvPicPr>
          <p:blipFill>
            <a:blip r:embed="rId2"/>
            <a:stretch>
              <a:fillRect/>
            </a:stretch>
          </p:blipFill>
          <p:spPr>
            <a:xfrm>
              <a:off x="613825" y="1123993"/>
              <a:ext cx="2425055" cy="3429000"/>
            </a:xfrm>
            <a:prstGeom prst="rect">
              <a:avLst/>
            </a:prstGeom>
          </p:spPr>
        </p:pic>
        <p:sp>
          <p:nvSpPr>
            <p:cNvPr id="6" name="TextBox 5">
              <a:extLst>
                <a:ext uri="{FF2B5EF4-FFF2-40B4-BE49-F238E27FC236}">
                  <a16:creationId xmlns:a16="http://schemas.microsoft.com/office/drawing/2014/main" id="{ED1BDA1D-DA75-4FCA-BC73-8195A0890A1B}"/>
                </a:ext>
              </a:extLst>
            </p:cNvPr>
            <p:cNvSpPr txBox="1"/>
            <p:nvPr/>
          </p:nvSpPr>
          <p:spPr>
            <a:xfrm>
              <a:off x="539443" y="560556"/>
              <a:ext cx="2489912" cy="369332"/>
            </a:xfrm>
            <a:prstGeom prst="rect">
              <a:avLst/>
            </a:prstGeom>
            <a:noFill/>
          </p:spPr>
          <p:txBody>
            <a:bodyPr wrap="square" rtlCol="0">
              <a:spAutoFit/>
            </a:bodyPr>
            <a:lstStyle/>
            <a:p>
              <a:pPr algn="ctr"/>
              <a:r>
                <a:rPr lang="en-US" dirty="0"/>
                <a:t>UNICEF March 2021</a:t>
              </a:r>
            </a:p>
          </p:txBody>
        </p:sp>
      </p:grpSp>
      <p:sp>
        <p:nvSpPr>
          <p:cNvPr id="7" name="TextBox 6">
            <a:extLst>
              <a:ext uri="{FF2B5EF4-FFF2-40B4-BE49-F238E27FC236}">
                <a16:creationId xmlns:a16="http://schemas.microsoft.com/office/drawing/2014/main" id="{2979EFBD-2BA5-4DB2-A963-200C37423FD9}"/>
              </a:ext>
            </a:extLst>
          </p:cNvPr>
          <p:cNvSpPr txBox="1"/>
          <p:nvPr/>
        </p:nvSpPr>
        <p:spPr>
          <a:xfrm>
            <a:off x="691227" y="4935506"/>
            <a:ext cx="4367823" cy="1569660"/>
          </a:xfrm>
          <a:prstGeom prst="rect">
            <a:avLst/>
          </a:prstGeom>
          <a:noFill/>
        </p:spPr>
        <p:txBody>
          <a:bodyPr wrap="square" rtlCol="0">
            <a:spAutoFit/>
          </a:bodyPr>
          <a:lstStyle/>
          <a:p>
            <a:r>
              <a:rPr lang="en-US" sz="1600" dirty="0"/>
              <a:t>South Asia:</a:t>
            </a:r>
          </a:p>
          <a:p>
            <a:pPr marL="285750" indent="-285750">
              <a:buFont typeface="Arial" panose="020B0604020202020204" pitchFamily="34" charset="0"/>
              <a:buChar char="•"/>
            </a:pPr>
            <a:r>
              <a:rPr lang="en-US" sz="1600" dirty="0"/>
              <a:t>420M children out of school (~9M permanent)</a:t>
            </a:r>
          </a:p>
          <a:p>
            <a:pPr marL="285750" indent="-285750">
              <a:buFont typeface="Arial" panose="020B0604020202020204" pitchFamily="34" charset="0"/>
              <a:buChar char="•"/>
            </a:pPr>
            <a:r>
              <a:rPr lang="en-US" sz="1600" b="1" dirty="0"/>
              <a:t>~228,641 est. additional dead children &lt;5yo </a:t>
            </a:r>
            <a:r>
              <a:rPr lang="en-US" sz="1600" dirty="0"/>
              <a:t>(vs. 2019)</a:t>
            </a:r>
          </a:p>
          <a:p>
            <a:pPr marL="285750" indent="-285750">
              <a:buFont typeface="Arial" panose="020B0604020202020204" pitchFamily="34" charset="0"/>
              <a:buChar char="•"/>
            </a:pPr>
            <a:r>
              <a:rPr lang="en-US" sz="1600" dirty="0"/>
              <a:t>~405,640 added teenage pregnancies</a:t>
            </a:r>
          </a:p>
          <a:p>
            <a:pPr marL="285750" indent="-285750">
              <a:buFont typeface="Arial" panose="020B0604020202020204" pitchFamily="34" charset="0"/>
              <a:buChar char="•"/>
            </a:pPr>
            <a:endParaRPr lang="en-US" sz="1600" dirty="0"/>
          </a:p>
        </p:txBody>
      </p:sp>
      <p:sp>
        <p:nvSpPr>
          <p:cNvPr id="13" name="TextBox 12">
            <a:extLst>
              <a:ext uri="{FF2B5EF4-FFF2-40B4-BE49-F238E27FC236}">
                <a16:creationId xmlns:a16="http://schemas.microsoft.com/office/drawing/2014/main" id="{AC2D22DA-8156-4D35-9B20-C0161281A2AC}"/>
              </a:ext>
            </a:extLst>
          </p:cNvPr>
          <p:cNvSpPr txBox="1"/>
          <p:nvPr/>
        </p:nvSpPr>
        <p:spPr>
          <a:xfrm>
            <a:off x="6256253" y="3526810"/>
            <a:ext cx="5091405" cy="1569660"/>
          </a:xfrm>
          <a:prstGeom prst="rect">
            <a:avLst/>
          </a:prstGeom>
          <a:noFill/>
        </p:spPr>
        <p:txBody>
          <a:bodyPr wrap="square" rtlCol="0">
            <a:spAutoFit/>
          </a:bodyPr>
          <a:lstStyle/>
          <a:p>
            <a:r>
              <a:rPr lang="en-US" sz="1600" dirty="0"/>
              <a:t>Global</a:t>
            </a:r>
          </a:p>
          <a:p>
            <a:pPr marL="285750" indent="-285750">
              <a:buFont typeface="Arial" panose="020B0604020202020204" pitchFamily="34" charset="0"/>
              <a:buChar char="•"/>
            </a:pPr>
            <a:r>
              <a:rPr lang="en-US" sz="1600" dirty="0"/>
              <a:t>+100M children in poverty</a:t>
            </a:r>
          </a:p>
          <a:p>
            <a:pPr marL="285750" indent="-285750">
              <a:buFont typeface="Arial" panose="020B0604020202020204" pitchFamily="34" charset="0"/>
              <a:buChar char="•"/>
            </a:pPr>
            <a:r>
              <a:rPr lang="en-US" sz="1600" dirty="0"/>
              <a:t>+200,000 stillbirths</a:t>
            </a:r>
          </a:p>
          <a:p>
            <a:pPr marL="285750" indent="-285750">
              <a:buFont typeface="Arial" panose="020B0604020202020204" pitchFamily="34" charset="0"/>
              <a:buChar char="•"/>
            </a:pPr>
            <a:r>
              <a:rPr lang="en-US" sz="1600" dirty="0"/>
              <a:t>+80M &lt;1yo miss childhood vaccination</a:t>
            </a:r>
          </a:p>
          <a:p>
            <a:pPr marL="285750" indent="-285750">
              <a:buFont typeface="Arial" panose="020B0604020202020204" pitchFamily="34" charset="0"/>
              <a:buChar char="•"/>
            </a:pPr>
            <a:r>
              <a:rPr lang="en-US" sz="1600" dirty="0"/>
              <a:t>+10M child marriages within decade</a:t>
            </a:r>
          </a:p>
          <a:p>
            <a:pPr marL="285750" indent="-285750">
              <a:buFont typeface="Arial" panose="020B0604020202020204" pitchFamily="34" charset="0"/>
              <a:buChar char="•"/>
            </a:pPr>
            <a:r>
              <a:rPr lang="en-US" sz="1600" dirty="0"/>
              <a:t>…..</a:t>
            </a:r>
          </a:p>
        </p:txBody>
      </p:sp>
      <p:grpSp>
        <p:nvGrpSpPr>
          <p:cNvPr id="12" name="Group 11">
            <a:extLst>
              <a:ext uri="{FF2B5EF4-FFF2-40B4-BE49-F238E27FC236}">
                <a16:creationId xmlns:a16="http://schemas.microsoft.com/office/drawing/2014/main" id="{38D5FAC4-B56F-68E9-CD35-FDFEF554592B}"/>
              </a:ext>
            </a:extLst>
          </p:cNvPr>
          <p:cNvGrpSpPr/>
          <p:nvPr/>
        </p:nvGrpSpPr>
        <p:grpSpPr>
          <a:xfrm>
            <a:off x="6313251" y="710119"/>
            <a:ext cx="4778530" cy="2621072"/>
            <a:chOff x="6000376" y="597336"/>
            <a:chExt cx="5091405" cy="2733855"/>
          </a:xfrm>
        </p:grpSpPr>
        <p:pic>
          <p:nvPicPr>
            <p:cNvPr id="9" name="Picture 8">
              <a:extLst>
                <a:ext uri="{FF2B5EF4-FFF2-40B4-BE49-F238E27FC236}">
                  <a16:creationId xmlns:a16="http://schemas.microsoft.com/office/drawing/2014/main" id="{B5377C3E-A70A-442F-8C07-03244B2D6CCC}"/>
                </a:ext>
              </a:extLst>
            </p:cNvPr>
            <p:cNvPicPr>
              <a:picLocks noChangeAspect="1"/>
            </p:cNvPicPr>
            <p:nvPr/>
          </p:nvPicPr>
          <p:blipFill>
            <a:blip r:embed="rId3"/>
            <a:stretch>
              <a:fillRect/>
            </a:stretch>
          </p:blipFill>
          <p:spPr>
            <a:xfrm>
              <a:off x="6000376" y="1082243"/>
              <a:ext cx="5091405" cy="2248948"/>
            </a:xfrm>
            <a:prstGeom prst="rect">
              <a:avLst/>
            </a:prstGeom>
          </p:spPr>
        </p:pic>
        <p:sp>
          <p:nvSpPr>
            <p:cNvPr id="14" name="TextBox 13">
              <a:extLst>
                <a:ext uri="{FF2B5EF4-FFF2-40B4-BE49-F238E27FC236}">
                  <a16:creationId xmlns:a16="http://schemas.microsoft.com/office/drawing/2014/main" id="{DF392811-7757-4728-BB8A-2234C9C0A9BA}"/>
                </a:ext>
              </a:extLst>
            </p:cNvPr>
            <p:cNvSpPr txBox="1"/>
            <p:nvPr/>
          </p:nvSpPr>
          <p:spPr>
            <a:xfrm>
              <a:off x="7258651" y="597336"/>
              <a:ext cx="2489912" cy="369332"/>
            </a:xfrm>
            <a:prstGeom prst="rect">
              <a:avLst/>
            </a:prstGeom>
            <a:noFill/>
          </p:spPr>
          <p:txBody>
            <a:bodyPr wrap="square" rtlCol="0">
              <a:spAutoFit/>
            </a:bodyPr>
            <a:lstStyle/>
            <a:p>
              <a:pPr algn="ctr"/>
              <a:r>
                <a:rPr lang="en-US" dirty="0"/>
                <a:t>UNICEF late 2021</a:t>
              </a:r>
            </a:p>
          </p:txBody>
        </p:sp>
      </p:grpSp>
      <p:sp>
        <p:nvSpPr>
          <p:cNvPr id="15" name="TextBox 14">
            <a:extLst>
              <a:ext uri="{FF2B5EF4-FFF2-40B4-BE49-F238E27FC236}">
                <a16:creationId xmlns:a16="http://schemas.microsoft.com/office/drawing/2014/main" id="{5EA16549-03B3-4783-AEDA-8D16A83EF2E8}"/>
              </a:ext>
            </a:extLst>
          </p:cNvPr>
          <p:cNvSpPr txBox="1"/>
          <p:nvPr/>
        </p:nvSpPr>
        <p:spPr>
          <a:xfrm>
            <a:off x="8630055" y="3312287"/>
            <a:ext cx="2870718" cy="246221"/>
          </a:xfrm>
          <a:prstGeom prst="rect">
            <a:avLst/>
          </a:prstGeom>
          <a:noFill/>
        </p:spPr>
        <p:txBody>
          <a:bodyPr wrap="square" rtlCol="0">
            <a:spAutoFit/>
          </a:bodyPr>
          <a:lstStyle/>
          <a:p>
            <a:r>
              <a:rPr lang="en-US" sz="1000" dirty="0"/>
              <a:t>https://data.unicef.org/covid-19-and-children/</a:t>
            </a:r>
          </a:p>
        </p:txBody>
      </p:sp>
      <p:sp>
        <p:nvSpPr>
          <p:cNvPr id="2" name="Slide Number Placeholder 1">
            <a:extLst>
              <a:ext uri="{FF2B5EF4-FFF2-40B4-BE49-F238E27FC236}">
                <a16:creationId xmlns:a16="http://schemas.microsoft.com/office/drawing/2014/main" id="{872D8E7E-0F43-9972-3B53-1082DF2067F3}"/>
              </a:ext>
            </a:extLst>
          </p:cNvPr>
          <p:cNvSpPr>
            <a:spLocks noGrp="1"/>
          </p:cNvSpPr>
          <p:nvPr>
            <p:ph type="sldNum" sz="quarter" idx="12"/>
          </p:nvPr>
        </p:nvSpPr>
        <p:spPr>
          <a:xfrm>
            <a:off x="8693814" y="6480208"/>
            <a:ext cx="2743200" cy="365125"/>
          </a:xfrm>
        </p:spPr>
        <p:txBody>
          <a:bodyPr/>
          <a:lstStyle/>
          <a:p>
            <a:fld id="{EC75F3E9-F862-4C29-9BDA-F6F5EBA05FA3}" type="slidenum">
              <a:rPr lang="en-US" smtClean="0"/>
              <a:t>10</a:t>
            </a:fld>
            <a:endParaRPr lang="en-US" dirty="0"/>
          </a:p>
        </p:txBody>
      </p:sp>
      <p:pic>
        <p:nvPicPr>
          <p:cNvPr id="8" name="Picture 7">
            <a:extLst>
              <a:ext uri="{FF2B5EF4-FFF2-40B4-BE49-F238E27FC236}">
                <a16:creationId xmlns:a16="http://schemas.microsoft.com/office/drawing/2014/main" id="{5E2D7984-1058-DF5D-85B8-6E343154E5F9}"/>
              </a:ext>
            </a:extLst>
          </p:cNvPr>
          <p:cNvPicPr>
            <a:picLocks noChangeAspect="1"/>
          </p:cNvPicPr>
          <p:nvPr/>
        </p:nvPicPr>
        <p:blipFill>
          <a:blip r:embed="rId4"/>
          <a:stretch>
            <a:fillRect/>
          </a:stretch>
        </p:blipFill>
        <p:spPr>
          <a:xfrm>
            <a:off x="5607759" y="5667465"/>
            <a:ext cx="6139543" cy="933498"/>
          </a:xfrm>
          <a:prstGeom prst="rect">
            <a:avLst/>
          </a:prstGeom>
        </p:spPr>
      </p:pic>
      <p:pic>
        <p:nvPicPr>
          <p:cNvPr id="11" name="Picture 10">
            <a:extLst>
              <a:ext uri="{FF2B5EF4-FFF2-40B4-BE49-F238E27FC236}">
                <a16:creationId xmlns:a16="http://schemas.microsoft.com/office/drawing/2014/main" id="{9824A37F-3DF0-D783-5B51-4ED0022028B7}"/>
              </a:ext>
            </a:extLst>
          </p:cNvPr>
          <p:cNvPicPr>
            <a:picLocks noChangeAspect="1"/>
          </p:cNvPicPr>
          <p:nvPr/>
        </p:nvPicPr>
        <p:blipFill>
          <a:blip r:embed="rId5"/>
          <a:stretch>
            <a:fillRect/>
          </a:stretch>
        </p:blipFill>
        <p:spPr>
          <a:xfrm>
            <a:off x="5607759" y="5257725"/>
            <a:ext cx="2838846" cy="485843"/>
          </a:xfrm>
          <a:prstGeom prst="rect">
            <a:avLst/>
          </a:prstGeom>
        </p:spPr>
      </p:pic>
      <p:sp>
        <p:nvSpPr>
          <p:cNvPr id="16" name="TextBox 15">
            <a:extLst>
              <a:ext uri="{FF2B5EF4-FFF2-40B4-BE49-F238E27FC236}">
                <a16:creationId xmlns:a16="http://schemas.microsoft.com/office/drawing/2014/main" id="{FF66D960-FDF7-FEC2-503C-2CAAE9901682}"/>
              </a:ext>
            </a:extLst>
          </p:cNvPr>
          <p:cNvSpPr txBox="1"/>
          <p:nvPr/>
        </p:nvSpPr>
        <p:spPr>
          <a:xfrm>
            <a:off x="8325255" y="5357219"/>
            <a:ext cx="3175518" cy="338554"/>
          </a:xfrm>
          <a:prstGeom prst="rect">
            <a:avLst/>
          </a:prstGeom>
          <a:noFill/>
        </p:spPr>
        <p:txBody>
          <a:bodyPr wrap="square">
            <a:spAutoFit/>
          </a:bodyPr>
          <a:lstStyle/>
          <a:p>
            <a:r>
              <a:rPr lang="en-US" sz="800" dirty="0">
                <a:solidFill>
                  <a:schemeClr val="bg1">
                    <a:lumMod val="50000"/>
                  </a:schemeClr>
                </a:solidFill>
              </a:rPr>
              <a:t>https://blogs.worldbank.org/opendata/understanding-global-debt-relieving-covid-19-impact-most-vulnerable</a:t>
            </a:r>
          </a:p>
        </p:txBody>
      </p:sp>
      <p:sp>
        <p:nvSpPr>
          <p:cNvPr id="4" name="Title 1">
            <a:extLst>
              <a:ext uri="{FF2B5EF4-FFF2-40B4-BE49-F238E27FC236}">
                <a16:creationId xmlns:a16="http://schemas.microsoft.com/office/drawing/2014/main" id="{64A5E4BE-85DB-0D57-6B05-D1CECD79820D}"/>
              </a:ext>
            </a:extLst>
          </p:cNvPr>
          <p:cNvSpPr txBox="1">
            <a:spLocks/>
          </p:cNvSpPr>
          <p:nvPr/>
        </p:nvSpPr>
        <p:spPr>
          <a:xfrm>
            <a:off x="777031" y="156218"/>
            <a:ext cx="10682152" cy="664889"/>
          </a:xfrm>
          <a:prstGeom prst="rect">
            <a:avLst/>
          </a:prstGeom>
        </p:spPr>
        <p:txBody>
          <a:bodyPr/>
          <a:lstStyle>
            <a:lvl1pPr algn="l" defTabSz="914400" rtl="0" eaLnBrk="1" latinLnBrk="0" hangingPunct="1">
              <a:lnSpc>
                <a:spcPct val="90000"/>
              </a:lnSpc>
              <a:spcBef>
                <a:spcPct val="0"/>
              </a:spcBef>
              <a:buNone/>
              <a:defRPr sz="3600" kern="1200">
                <a:solidFill>
                  <a:srgbClr val="002060"/>
                </a:solidFill>
                <a:latin typeface="+mj-lt"/>
                <a:ea typeface="+mj-ea"/>
                <a:cs typeface="+mj-cs"/>
              </a:defRPr>
            </a:lvl1pPr>
          </a:lstStyle>
          <a:p>
            <a:r>
              <a:rPr lang="en-US" dirty="0"/>
              <a:t>Mass poverty, hunger and ill-health destabilize the world</a:t>
            </a:r>
          </a:p>
        </p:txBody>
      </p:sp>
    </p:spTree>
    <p:extLst>
      <p:ext uri="{BB962C8B-B14F-4D97-AF65-F5344CB8AC3E}">
        <p14:creationId xmlns:p14="http://schemas.microsoft.com/office/powerpoint/2010/main" val="249553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E990B-07AD-44B9-A990-BEBE3B65057C}"/>
              </a:ext>
            </a:extLst>
          </p:cNvPr>
          <p:cNvPicPr>
            <a:picLocks noChangeAspect="1"/>
          </p:cNvPicPr>
          <p:nvPr/>
        </p:nvPicPr>
        <p:blipFill>
          <a:blip r:embed="rId2"/>
          <a:stretch>
            <a:fillRect/>
          </a:stretch>
        </p:blipFill>
        <p:spPr>
          <a:xfrm>
            <a:off x="2334638" y="816768"/>
            <a:ext cx="7075266" cy="4647163"/>
          </a:xfrm>
          <a:prstGeom prst="rect">
            <a:avLst/>
          </a:prstGeom>
          <a:ln>
            <a:solidFill>
              <a:schemeClr val="accent1"/>
            </a:solidFill>
          </a:ln>
        </p:spPr>
      </p:pic>
      <p:sp>
        <p:nvSpPr>
          <p:cNvPr id="5" name="TextBox 4">
            <a:extLst>
              <a:ext uri="{FF2B5EF4-FFF2-40B4-BE49-F238E27FC236}">
                <a16:creationId xmlns:a16="http://schemas.microsoft.com/office/drawing/2014/main" id="{9750B151-47F7-4709-84DB-BC0154B69CC6}"/>
              </a:ext>
            </a:extLst>
          </p:cNvPr>
          <p:cNvSpPr txBox="1"/>
          <p:nvPr/>
        </p:nvSpPr>
        <p:spPr>
          <a:xfrm>
            <a:off x="1712068" y="5648817"/>
            <a:ext cx="9212094" cy="784830"/>
          </a:xfrm>
          <a:prstGeom prst="rect">
            <a:avLst/>
          </a:prstGeom>
          <a:noFill/>
        </p:spPr>
        <p:txBody>
          <a:bodyPr wrap="square">
            <a:spAutoFit/>
          </a:bodyPr>
          <a:lstStyle/>
          <a:p>
            <a:pPr algn="l">
              <a:spcAft>
                <a:spcPts val="600"/>
              </a:spcAft>
            </a:pPr>
            <a:r>
              <a:rPr lang="en-US" sz="2000" b="1" i="0" dirty="0">
                <a:solidFill>
                  <a:srgbClr val="3C4245"/>
                </a:solidFill>
                <a:effectLst/>
                <a:latin typeface="Arial" panose="020B0604020202020204" pitchFamily="34" charset="0"/>
              </a:rPr>
              <a:t>“With a fast-moving pandemic, no one is safe, unless everyone is safe”</a:t>
            </a:r>
          </a:p>
          <a:p>
            <a:pPr algn="l">
              <a:spcAft>
                <a:spcPts val="600"/>
              </a:spcAft>
            </a:pPr>
            <a:r>
              <a:rPr lang="en-US" sz="2000" i="1" dirty="0">
                <a:solidFill>
                  <a:srgbClr val="3C4245"/>
                </a:solidFill>
                <a:effectLst/>
                <a:latin typeface="Arial" panose="020B0604020202020204" pitchFamily="34" charset="0"/>
              </a:rPr>
              <a:t>This means vaccine does not protect the vaccinated.  So what is going on?</a:t>
            </a:r>
          </a:p>
        </p:txBody>
      </p:sp>
      <p:sp>
        <p:nvSpPr>
          <p:cNvPr id="2" name="Slide Number Placeholder 1">
            <a:extLst>
              <a:ext uri="{FF2B5EF4-FFF2-40B4-BE49-F238E27FC236}">
                <a16:creationId xmlns:a16="http://schemas.microsoft.com/office/drawing/2014/main" id="{D4D037A7-878B-7871-DC7D-159FF84382C2}"/>
              </a:ext>
            </a:extLst>
          </p:cNvPr>
          <p:cNvSpPr>
            <a:spLocks noGrp="1"/>
          </p:cNvSpPr>
          <p:nvPr>
            <p:ph type="sldNum" sz="quarter" idx="12"/>
          </p:nvPr>
        </p:nvSpPr>
        <p:spPr/>
        <p:txBody>
          <a:bodyPr/>
          <a:lstStyle/>
          <a:p>
            <a:fld id="{EC75F3E9-F862-4C29-9BDA-F6F5EBA05FA3}" type="slidenum">
              <a:rPr lang="en-US" smtClean="0"/>
              <a:t>11</a:t>
            </a:fld>
            <a:endParaRPr lang="en-US"/>
          </a:p>
        </p:txBody>
      </p:sp>
      <p:sp>
        <p:nvSpPr>
          <p:cNvPr id="4" name="Title 1">
            <a:extLst>
              <a:ext uri="{FF2B5EF4-FFF2-40B4-BE49-F238E27FC236}">
                <a16:creationId xmlns:a16="http://schemas.microsoft.com/office/drawing/2014/main" id="{4BC0F073-70A7-7952-1346-18FB289DE8BD}"/>
              </a:ext>
            </a:extLst>
          </p:cNvPr>
          <p:cNvSpPr txBox="1">
            <a:spLocks/>
          </p:cNvSpPr>
          <p:nvPr/>
        </p:nvSpPr>
        <p:spPr>
          <a:xfrm>
            <a:off x="777031" y="156218"/>
            <a:ext cx="10682152" cy="664889"/>
          </a:xfrm>
          <a:prstGeom prst="rect">
            <a:avLst/>
          </a:prstGeom>
        </p:spPr>
        <p:txBody>
          <a:bodyPr/>
          <a:lstStyle>
            <a:lvl1pPr algn="l" defTabSz="914400" rtl="0" eaLnBrk="1" latinLnBrk="0" hangingPunct="1">
              <a:lnSpc>
                <a:spcPct val="90000"/>
              </a:lnSpc>
              <a:spcBef>
                <a:spcPct val="0"/>
              </a:spcBef>
              <a:buNone/>
              <a:defRPr sz="3600" kern="1200">
                <a:solidFill>
                  <a:srgbClr val="002060"/>
                </a:solidFill>
                <a:latin typeface="+mj-lt"/>
                <a:ea typeface="+mj-ea"/>
                <a:cs typeface="+mj-cs"/>
              </a:defRPr>
            </a:lvl1pPr>
          </a:lstStyle>
          <a:p>
            <a:r>
              <a:rPr lang="en-US" dirty="0"/>
              <a:t>COVAX: WHO’s mass Covid vaccination programme</a:t>
            </a:r>
          </a:p>
        </p:txBody>
      </p:sp>
    </p:spTree>
    <p:extLst>
      <p:ext uri="{BB962C8B-B14F-4D97-AF65-F5344CB8AC3E}">
        <p14:creationId xmlns:p14="http://schemas.microsoft.com/office/powerpoint/2010/main" val="221478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DCA5AA-48AA-E2F7-C61C-768B34076034}"/>
              </a:ext>
            </a:extLst>
          </p:cNvPr>
          <p:cNvPicPr>
            <a:picLocks noChangeAspect="1"/>
          </p:cNvPicPr>
          <p:nvPr/>
        </p:nvPicPr>
        <p:blipFill>
          <a:blip r:embed="rId2"/>
          <a:stretch>
            <a:fillRect/>
          </a:stretch>
        </p:blipFill>
        <p:spPr>
          <a:xfrm>
            <a:off x="1400784" y="1171101"/>
            <a:ext cx="8959614" cy="5618741"/>
          </a:xfrm>
          <a:prstGeom prst="rect">
            <a:avLst/>
          </a:prstGeom>
        </p:spPr>
      </p:pic>
      <p:sp>
        <p:nvSpPr>
          <p:cNvPr id="5" name="TextBox 4">
            <a:extLst>
              <a:ext uri="{FF2B5EF4-FFF2-40B4-BE49-F238E27FC236}">
                <a16:creationId xmlns:a16="http://schemas.microsoft.com/office/drawing/2014/main" id="{587AB6AB-50DA-F591-4310-1C2F1270E0B9}"/>
              </a:ext>
            </a:extLst>
          </p:cNvPr>
          <p:cNvSpPr txBox="1"/>
          <p:nvPr/>
        </p:nvSpPr>
        <p:spPr>
          <a:xfrm>
            <a:off x="7896464" y="4140788"/>
            <a:ext cx="1551460" cy="1077218"/>
          </a:xfrm>
          <a:prstGeom prst="rect">
            <a:avLst/>
          </a:prstGeom>
          <a:noFill/>
        </p:spPr>
        <p:txBody>
          <a:bodyPr wrap="square" rtlCol="0">
            <a:spAutoFit/>
          </a:bodyPr>
          <a:lstStyle/>
          <a:p>
            <a:r>
              <a:rPr lang="en-US" sz="1600" b="1" dirty="0"/>
              <a:t>Ghana, Nigeria, Sierra Leone, Kenya, Uganda, Zambia</a:t>
            </a:r>
          </a:p>
        </p:txBody>
      </p:sp>
      <p:grpSp>
        <p:nvGrpSpPr>
          <p:cNvPr id="13" name="Group 12">
            <a:extLst>
              <a:ext uri="{FF2B5EF4-FFF2-40B4-BE49-F238E27FC236}">
                <a16:creationId xmlns:a16="http://schemas.microsoft.com/office/drawing/2014/main" id="{6F8C8DD8-A116-A26C-EC50-EE51495AD3CC}"/>
              </a:ext>
            </a:extLst>
          </p:cNvPr>
          <p:cNvGrpSpPr/>
          <p:nvPr/>
        </p:nvGrpSpPr>
        <p:grpSpPr>
          <a:xfrm>
            <a:off x="6329082" y="3641918"/>
            <a:ext cx="1792942" cy="689829"/>
            <a:chOff x="6660776" y="3290500"/>
            <a:chExt cx="1792942" cy="689829"/>
          </a:xfrm>
        </p:grpSpPr>
        <p:sp>
          <p:nvSpPr>
            <p:cNvPr id="2" name="TextBox 1">
              <a:extLst>
                <a:ext uri="{FF2B5EF4-FFF2-40B4-BE49-F238E27FC236}">
                  <a16:creationId xmlns:a16="http://schemas.microsoft.com/office/drawing/2014/main" id="{E22C05B5-FA41-1439-3EEA-4A1EA92BDF0E}"/>
                </a:ext>
              </a:extLst>
            </p:cNvPr>
            <p:cNvSpPr txBox="1"/>
            <p:nvPr/>
          </p:nvSpPr>
          <p:spPr>
            <a:xfrm>
              <a:off x="6777318" y="3290500"/>
              <a:ext cx="1676400" cy="338554"/>
            </a:xfrm>
            <a:prstGeom prst="rect">
              <a:avLst/>
            </a:prstGeom>
            <a:noFill/>
          </p:spPr>
          <p:txBody>
            <a:bodyPr wrap="square" rtlCol="0">
              <a:spAutoFit/>
            </a:bodyPr>
            <a:lstStyle/>
            <a:p>
              <a:r>
                <a:rPr lang="en-US" sz="1600" b="1" dirty="0"/>
                <a:t>USA</a:t>
              </a:r>
            </a:p>
          </p:txBody>
        </p:sp>
        <p:cxnSp>
          <p:nvCxnSpPr>
            <p:cNvPr id="7" name="Straight Arrow Connector 6">
              <a:extLst>
                <a:ext uri="{FF2B5EF4-FFF2-40B4-BE49-F238E27FC236}">
                  <a16:creationId xmlns:a16="http://schemas.microsoft.com/office/drawing/2014/main" id="{9B60C638-03E5-D52E-1446-FEB6B67CB107}"/>
                </a:ext>
              </a:extLst>
            </p:cNvPr>
            <p:cNvCxnSpPr/>
            <p:nvPr/>
          </p:nvCxnSpPr>
          <p:spPr>
            <a:xfrm flipH="1">
              <a:off x="6660776" y="3567499"/>
              <a:ext cx="251012" cy="41283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C9AD1E70-8B1E-D530-46BF-71EA2F154943}"/>
              </a:ext>
            </a:extLst>
          </p:cNvPr>
          <p:cNvGrpSpPr/>
          <p:nvPr/>
        </p:nvGrpSpPr>
        <p:grpSpPr>
          <a:xfrm>
            <a:off x="6894420" y="4594247"/>
            <a:ext cx="786816" cy="636477"/>
            <a:chOff x="6894420" y="4594247"/>
            <a:chExt cx="786816" cy="636477"/>
          </a:xfrm>
        </p:grpSpPr>
        <p:sp>
          <p:nvSpPr>
            <p:cNvPr id="4" name="TextBox 3">
              <a:extLst>
                <a:ext uri="{FF2B5EF4-FFF2-40B4-BE49-F238E27FC236}">
                  <a16:creationId xmlns:a16="http://schemas.microsoft.com/office/drawing/2014/main" id="{DCE5FA96-2F59-7367-3114-B30D8226E809}"/>
                </a:ext>
              </a:extLst>
            </p:cNvPr>
            <p:cNvSpPr txBox="1"/>
            <p:nvPr/>
          </p:nvSpPr>
          <p:spPr>
            <a:xfrm>
              <a:off x="7143355" y="4594247"/>
              <a:ext cx="537881" cy="338554"/>
            </a:xfrm>
            <a:prstGeom prst="rect">
              <a:avLst/>
            </a:prstGeom>
            <a:noFill/>
          </p:spPr>
          <p:txBody>
            <a:bodyPr wrap="square" rtlCol="0">
              <a:spAutoFit/>
            </a:bodyPr>
            <a:lstStyle/>
            <a:p>
              <a:r>
                <a:rPr lang="en-US" sz="1600" b="1" dirty="0"/>
                <a:t>UK</a:t>
              </a:r>
            </a:p>
          </p:txBody>
        </p:sp>
        <p:cxnSp>
          <p:nvCxnSpPr>
            <p:cNvPr id="8" name="Straight Arrow Connector 7">
              <a:extLst>
                <a:ext uri="{FF2B5EF4-FFF2-40B4-BE49-F238E27FC236}">
                  <a16:creationId xmlns:a16="http://schemas.microsoft.com/office/drawing/2014/main" id="{881CAA39-A530-ABE0-62F4-1931A193EE43}"/>
                </a:ext>
              </a:extLst>
            </p:cNvPr>
            <p:cNvCxnSpPr>
              <a:cxnSpLocks/>
            </p:cNvCxnSpPr>
            <p:nvPr/>
          </p:nvCxnSpPr>
          <p:spPr>
            <a:xfrm flipH="1">
              <a:off x="6894420" y="4933979"/>
              <a:ext cx="268941" cy="2967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cxnSp>
        <p:nvCxnSpPr>
          <p:cNvPr id="11" name="Straight Arrow Connector 10">
            <a:extLst>
              <a:ext uri="{FF2B5EF4-FFF2-40B4-BE49-F238E27FC236}">
                <a16:creationId xmlns:a16="http://schemas.microsoft.com/office/drawing/2014/main" id="{7CF84D67-D82B-C003-5AD2-57F799A6F46F}"/>
              </a:ext>
            </a:extLst>
          </p:cNvPr>
          <p:cNvCxnSpPr>
            <a:cxnSpLocks/>
          </p:cNvCxnSpPr>
          <p:nvPr/>
        </p:nvCxnSpPr>
        <p:spPr>
          <a:xfrm flipH="1">
            <a:off x="7582700" y="5286373"/>
            <a:ext cx="627529" cy="72392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1CBE1E1E-940F-707C-FF9E-11402010CC09}"/>
              </a:ext>
            </a:extLst>
          </p:cNvPr>
          <p:cNvSpPr>
            <a:spLocks noGrp="1"/>
          </p:cNvSpPr>
          <p:nvPr>
            <p:ph type="sldNum" sz="quarter" idx="12"/>
          </p:nvPr>
        </p:nvSpPr>
        <p:spPr/>
        <p:txBody>
          <a:bodyPr/>
          <a:lstStyle/>
          <a:p>
            <a:fld id="{EC75F3E9-F862-4C29-9BDA-F6F5EBA05FA3}" type="slidenum">
              <a:rPr lang="en-US" smtClean="0"/>
              <a:t>12</a:t>
            </a:fld>
            <a:endParaRPr lang="en-US"/>
          </a:p>
        </p:txBody>
      </p:sp>
      <p:pic>
        <p:nvPicPr>
          <p:cNvPr id="10" name="Picture 9">
            <a:extLst>
              <a:ext uri="{FF2B5EF4-FFF2-40B4-BE49-F238E27FC236}">
                <a16:creationId xmlns:a16="http://schemas.microsoft.com/office/drawing/2014/main" id="{834C4A33-8FBC-2563-B999-BDCB1213CB42}"/>
              </a:ext>
            </a:extLst>
          </p:cNvPr>
          <p:cNvPicPr>
            <a:picLocks noChangeAspect="1"/>
          </p:cNvPicPr>
          <p:nvPr/>
        </p:nvPicPr>
        <p:blipFill>
          <a:blip r:embed="rId3"/>
          <a:stretch>
            <a:fillRect/>
          </a:stretch>
        </p:blipFill>
        <p:spPr>
          <a:xfrm>
            <a:off x="9653880" y="1203385"/>
            <a:ext cx="2217247" cy="2225615"/>
          </a:xfrm>
          <a:prstGeom prst="rect">
            <a:avLst/>
          </a:prstGeom>
        </p:spPr>
      </p:pic>
      <p:pic>
        <p:nvPicPr>
          <p:cNvPr id="12" name="Picture 11">
            <a:extLst>
              <a:ext uri="{FF2B5EF4-FFF2-40B4-BE49-F238E27FC236}">
                <a16:creationId xmlns:a16="http://schemas.microsoft.com/office/drawing/2014/main" id="{29491A9D-4571-B3BD-1F09-9C8FC153F55E}"/>
              </a:ext>
            </a:extLst>
          </p:cNvPr>
          <p:cNvPicPr>
            <a:picLocks noChangeAspect="1"/>
          </p:cNvPicPr>
          <p:nvPr/>
        </p:nvPicPr>
        <p:blipFill>
          <a:blip r:embed="rId4"/>
          <a:stretch>
            <a:fillRect/>
          </a:stretch>
        </p:blipFill>
        <p:spPr>
          <a:xfrm>
            <a:off x="9159575" y="3335890"/>
            <a:ext cx="2711552" cy="247774"/>
          </a:xfrm>
          <a:prstGeom prst="rect">
            <a:avLst/>
          </a:prstGeom>
        </p:spPr>
      </p:pic>
      <p:sp>
        <p:nvSpPr>
          <p:cNvPr id="9" name="Title 1">
            <a:extLst>
              <a:ext uri="{FF2B5EF4-FFF2-40B4-BE49-F238E27FC236}">
                <a16:creationId xmlns:a16="http://schemas.microsoft.com/office/drawing/2014/main" id="{FAF76DEE-1158-EB44-E5BF-909B7D6553DA}"/>
              </a:ext>
            </a:extLst>
          </p:cNvPr>
          <p:cNvSpPr txBox="1">
            <a:spLocks/>
          </p:cNvSpPr>
          <p:nvPr/>
        </p:nvSpPr>
        <p:spPr>
          <a:xfrm>
            <a:off x="515566" y="156219"/>
            <a:ext cx="11429999" cy="618074"/>
          </a:xfrm>
          <a:prstGeom prst="rect">
            <a:avLst/>
          </a:prstGeom>
        </p:spPr>
        <p:txBody>
          <a:bodyPr/>
          <a:lstStyle>
            <a:lvl1pPr algn="l" defTabSz="914400" rtl="0" eaLnBrk="1" latinLnBrk="0" hangingPunct="1">
              <a:lnSpc>
                <a:spcPct val="90000"/>
              </a:lnSpc>
              <a:spcBef>
                <a:spcPct val="0"/>
              </a:spcBef>
              <a:buNone/>
              <a:defRPr sz="3600" kern="1200">
                <a:solidFill>
                  <a:srgbClr val="002060"/>
                </a:solidFill>
                <a:latin typeface="+mj-lt"/>
                <a:ea typeface="+mj-ea"/>
                <a:cs typeface="+mj-cs"/>
              </a:defRPr>
            </a:lvl1pPr>
          </a:lstStyle>
          <a:p>
            <a:r>
              <a:rPr lang="en-US" dirty="0"/>
              <a:t>Africa – low Covid mortality, rising burdens of other diseases</a:t>
            </a:r>
          </a:p>
        </p:txBody>
      </p:sp>
    </p:spTree>
    <p:extLst>
      <p:ext uri="{BB962C8B-B14F-4D97-AF65-F5344CB8AC3E}">
        <p14:creationId xmlns:p14="http://schemas.microsoft.com/office/powerpoint/2010/main" val="95699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3C031-C662-4FDB-A2F0-7DB032BC5312}"/>
              </a:ext>
            </a:extLst>
          </p:cNvPr>
          <p:cNvPicPr>
            <a:picLocks noChangeAspect="1"/>
          </p:cNvPicPr>
          <p:nvPr/>
        </p:nvPicPr>
        <p:blipFill>
          <a:blip r:embed="rId2"/>
          <a:stretch>
            <a:fillRect/>
          </a:stretch>
        </p:blipFill>
        <p:spPr>
          <a:xfrm>
            <a:off x="405952" y="851572"/>
            <a:ext cx="4271622" cy="2192251"/>
          </a:xfrm>
          <a:prstGeom prst="rect">
            <a:avLst/>
          </a:prstGeom>
          <a:ln>
            <a:solidFill>
              <a:schemeClr val="accent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52E0CF7-139D-48AD-87E0-5B00708E7ACD}"/>
              </a:ext>
            </a:extLst>
          </p:cNvPr>
          <p:cNvSpPr txBox="1"/>
          <p:nvPr/>
        </p:nvSpPr>
        <p:spPr>
          <a:xfrm>
            <a:off x="405952" y="4061031"/>
            <a:ext cx="10795681" cy="2062103"/>
          </a:xfrm>
          <a:prstGeom prst="rect">
            <a:avLst/>
          </a:prstGeom>
          <a:noFill/>
        </p:spPr>
        <p:txBody>
          <a:bodyPr wrap="square">
            <a:spAutoFit/>
          </a:bodyPr>
          <a:lstStyle/>
          <a:p>
            <a:r>
              <a:rPr lang="en-US" sz="1600" b="1" i="0" dirty="0">
                <a:solidFill>
                  <a:srgbClr val="191919"/>
                </a:solidFill>
                <a:effectLst/>
                <a:latin typeface="Lucida Sans" panose="020B0602030504020204" pitchFamily="34" charset="0"/>
              </a:rPr>
              <a:t>Results</a:t>
            </a:r>
            <a:r>
              <a:rPr lang="en-US" sz="1600" b="0" i="0" dirty="0">
                <a:solidFill>
                  <a:srgbClr val="191919"/>
                </a:solidFill>
                <a:effectLst/>
                <a:latin typeface="Lucida Sans" panose="020B0602030504020204" pitchFamily="34" charset="0"/>
              </a:rPr>
              <a:t> We identified 54 full texts or early results, reporting 151 distinct seroprevalence studies in Africa Of these, 95 (63%) were low/moderate risk of bias studies. </a:t>
            </a:r>
            <a:r>
              <a:rPr lang="en-US" sz="1600" b="1" i="0" dirty="0">
                <a:solidFill>
                  <a:srgbClr val="191919"/>
                </a:solidFill>
                <a:effectLst/>
                <a:highlight>
                  <a:srgbClr val="FFFF00"/>
                </a:highlight>
                <a:latin typeface="Lucida Sans" panose="020B0602030504020204" pitchFamily="34" charset="0"/>
              </a:rPr>
              <a:t>SARS-CoV-2 seroprevalence </a:t>
            </a:r>
            <a:r>
              <a:rPr lang="en-US" sz="1600" b="0" i="0" dirty="0">
                <a:solidFill>
                  <a:srgbClr val="191919"/>
                </a:solidFill>
                <a:effectLst/>
                <a:latin typeface="Lucida Sans" panose="020B0602030504020204" pitchFamily="34" charset="0"/>
              </a:rPr>
              <a:t>rose from 3.0% [95% CI: 1.0-9.2%] in Q2 2020 to </a:t>
            </a:r>
            <a:r>
              <a:rPr lang="en-US" sz="1600" b="1" i="0" dirty="0">
                <a:solidFill>
                  <a:srgbClr val="191919"/>
                </a:solidFill>
                <a:effectLst/>
                <a:highlight>
                  <a:srgbClr val="FFFF00"/>
                </a:highlight>
                <a:latin typeface="Lucida Sans" panose="020B0602030504020204" pitchFamily="34" charset="0"/>
              </a:rPr>
              <a:t>65.1%</a:t>
            </a:r>
            <a:r>
              <a:rPr lang="en-US" sz="1600" b="0" i="0" dirty="0">
                <a:solidFill>
                  <a:srgbClr val="191919"/>
                </a:solidFill>
                <a:effectLst/>
                <a:highlight>
                  <a:srgbClr val="FFFF00"/>
                </a:highlight>
                <a:latin typeface="Lucida Sans" panose="020B0602030504020204" pitchFamily="34" charset="0"/>
              </a:rPr>
              <a:t> [95% CI: 56.3-73.0%] in </a:t>
            </a:r>
            <a:r>
              <a:rPr lang="en-US" sz="1600" b="1" i="0" u="sng" dirty="0">
                <a:solidFill>
                  <a:srgbClr val="191919"/>
                </a:solidFill>
                <a:effectLst/>
                <a:highlight>
                  <a:srgbClr val="FFFF00"/>
                </a:highlight>
                <a:latin typeface="Lucida Sans" panose="020B0602030504020204" pitchFamily="34" charset="0"/>
              </a:rPr>
              <a:t>Q3 2021</a:t>
            </a:r>
            <a:r>
              <a:rPr lang="en-US" sz="1600" b="0" i="0" dirty="0">
                <a:solidFill>
                  <a:srgbClr val="191919"/>
                </a:solidFill>
                <a:effectLst/>
                <a:latin typeface="Lucida Sans" panose="020B0602030504020204" pitchFamily="34" charset="0"/>
              </a:rPr>
              <a:t>. The ratios of seroprevalence from infection to cumulative incidence of confirmed cases was large (overall: 97:1, ranging from 10:1 to 958:1) and steady over time. Seroprevalence was highly heterogeneous both within countries - urban vs. rural (lower seroprevalence for rural geographic areas), children vs. adults (children aged 0-9 years had the lowest seroprevalence) - and between countries and African sub-regions (Middle, Western and Eastern Africa associated with higher seroprevalence).</a:t>
            </a:r>
            <a:endParaRPr lang="en-US" sz="1600" dirty="0"/>
          </a:p>
        </p:txBody>
      </p:sp>
      <p:sp>
        <p:nvSpPr>
          <p:cNvPr id="6" name="TextBox 5">
            <a:extLst>
              <a:ext uri="{FF2B5EF4-FFF2-40B4-BE49-F238E27FC236}">
                <a16:creationId xmlns:a16="http://schemas.microsoft.com/office/drawing/2014/main" id="{4B66A196-4200-478D-B563-92D97FE60C8F}"/>
              </a:ext>
            </a:extLst>
          </p:cNvPr>
          <p:cNvSpPr txBox="1"/>
          <p:nvPr/>
        </p:nvSpPr>
        <p:spPr>
          <a:xfrm>
            <a:off x="317733" y="3092245"/>
            <a:ext cx="4649155" cy="276999"/>
          </a:xfrm>
          <a:prstGeom prst="rect">
            <a:avLst/>
          </a:prstGeom>
          <a:noFill/>
        </p:spPr>
        <p:txBody>
          <a:bodyPr wrap="square" rtlCol="0">
            <a:spAutoFit/>
          </a:bodyPr>
          <a:lstStyle/>
          <a:p>
            <a:r>
              <a:rPr lang="en-US" sz="1200" dirty="0"/>
              <a:t>https://www.medrxiv.org/content/10.1101/2022.02.14.22270934v1.full</a:t>
            </a:r>
          </a:p>
        </p:txBody>
      </p:sp>
      <p:sp>
        <p:nvSpPr>
          <p:cNvPr id="2" name="TextBox 1">
            <a:extLst>
              <a:ext uri="{FF2B5EF4-FFF2-40B4-BE49-F238E27FC236}">
                <a16:creationId xmlns:a16="http://schemas.microsoft.com/office/drawing/2014/main" id="{B2A6B5D0-5939-D4E9-67C4-ED5C865BE66B}"/>
              </a:ext>
            </a:extLst>
          </p:cNvPr>
          <p:cNvSpPr txBox="1"/>
          <p:nvPr/>
        </p:nvSpPr>
        <p:spPr>
          <a:xfrm>
            <a:off x="5094708" y="851572"/>
            <a:ext cx="7287422" cy="1646605"/>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US" sz="3200" dirty="0">
                <a:solidFill>
                  <a:srgbClr val="002060"/>
                </a:solidFill>
                <a:latin typeface="+mj-lt"/>
                <a:ea typeface="+mj-ea"/>
                <a:cs typeface="+mj-cs"/>
              </a:rPr>
              <a:t>People in Africa have immunity to COVID-19 (WHO)</a:t>
            </a:r>
          </a:p>
          <a:p>
            <a:pPr marL="571500" indent="-571500">
              <a:buFont typeface="Arial" panose="020B0604020202020204" pitchFamily="34" charset="0"/>
              <a:buChar char="•"/>
            </a:pPr>
            <a:r>
              <a:rPr lang="en-US" sz="3200" dirty="0">
                <a:solidFill>
                  <a:srgbClr val="002060"/>
                </a:solidFill>
                <a:latin typeface="+mj-lt"/>
                <a:ea typeface="+mj-ea"/>
                <a:cs typeface="+mj-cs"/>
              </a:rPr>
              <a:t>50% are &lt;20 years old</a:t>
            </a:r>
          </a:p>
        </p:txBody>
      </p:sp>
      <p:sp>
        <p:nvSpPr>
          <p:cNvPr id="7" name="Slide Number Placeholder 6">
            <a:extLst>
              <a:ext uri="{FF2B5EF4-FFF2-40B4-BE49-F238E27FC236}">
                <a16:creationId xmlns:a16="http://schemas.microsoft.com/office/drawing/2014/main" id="{F7782568-1E05-2B15-4716-A02DB1457076}"/>
              </a:ext>
            </a:extLst>
          </p:cNvPr>
          <p:cNvSpPr>
            <a:spLocks noGrp="1"/>
          </p:cNvSpPr>
          <p:nvPr>
            <p:ph type="sldNum" sz="quarter" idx="12"/>
          </p:nvPr>
        </p:nvSpPr>
        <p:spPr/>
        <p:txBody>
          <a:bodyPr/>
          <a:lstStyle/>
          <a:p>
            <a:fld id="{EC75F3E9-F862-4C29-9BDA-F6F5EBA05FA3}" type="slidenum">
              <a:rPr lang="en-US" smtClean="0"/>
              <a:t>13</a:t>
            </a:fld>
            <a:endParaRPr lang="en-US"/>
          </a:p>
        </p:txBody>
      </p:sp>
    </p:spTree>
    <p:extLst>
      <p:ext uri="{BB962C8B-B14F-4D97-AF65-F5344CB8AC3E}">
        <p14:creationId xmlns:p14="http://schemas.microsoft.com/office/powerpoint/2010/main" val="20524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505C3B8-E1E9-425E-A0A7-21368D2B959B}"/>
              </a:ext>
            </a:extLst>
          </p:cNvPr>
          <p:cNvSpPr txBox="1"/>
          <p:nvPr/>
        </p:nvSpPr>
        <p:spPr>
          <a:xfrm>
            <a:off x="422788" y="982176"/>
            <a:ext cx="11769212" cy="4893647"/>
          </a:xfrm>
          <a:prstGeom prst="rect">
            <a:avLst/>
          </a:prstGeom>
          <a:noFill/>
        </p:spPr>
        <p:txBody>
          <a:bodyPr wrap="square" rtlCol="0">
            <a:spAutoFit/>
          </a:bodyPr>
          <a:lstStyle/>
          <a:p>
            <a:r>
              <a:rPr lang="en-US" sz="2400" b="1" dirty="0">
                <a:solidFill>
                  <a:srgbClr val="002060"/>
                </a:solidFill>
              </a:rPr>
              <a:t>Africa CDC estimate: </a:t>
            </a:r>
            <a:r>
              <a:rPr lang="en-US" sz="2400" b="1" u="sng" dirty="0">
                <a:solidFill>
                  <a:srgbClr val="002060"/>
                </a:solidFill>
              </a:rPr>
              <a:t>~$10B </a:t>
            </a:r>
            <a:r>
              <a:rPr lang="en-US" sz="2400" b="1" dirty="0">
                <a:solidFill>
                  <a:srgbClr val="002060"/>
                </a:solidFill>
              </a:rPr>
              <a:t>for 2 doses</a:t>
            </a:r>
          </a:p>
          <a:p>
            <a:endParaRPr lang="en-US" sz="2400" b="1" dirty="0">
              <a:solidFill>
                <a:srgbClr val="002060"/>
              </a:solidFill>
            </a:endParaRPr>
          </a:p>
          <a:p>
            <a:r>
              <a:rPr lang="en-US" sz="2400" b="1" dirty="0">
                <a:solidFill>
                  <a:srgbClr val="002060"/>
                </a:solidFill>
              </a:rPr>
              <a:t>COVAX facility so far:  </a:t>
            </a:r>
            <a:r>
              <a:rPr lang="en-US" sz="2400" b="1" u="sng" dirty="0">
                <a:solidFill>
                  <a:srgbClr val="002060"/>
                </a:solidFill>
              </a:rPr>
              <a:t>&gt;$7.5B  </a:t>
            </a:r>
            <a:r>
              <a:rPr lang="en-US" sz="2400" dirty="0">
                <a:solidFill>
                  <a:srgbClr val="002060"/>
                </a:solidFill>
              </a:rPr>
              <a:t>(mainly government [Western tax-payer] funding).</a:t>
            </a:r>
          </a:p>
          <a:p>
            <a:endParaRPr lang="en-US" sz="2400" dirty="0"/>
          </a:p>
          <a:p>
            <a:endParaRPr lang="en-US" sz="2400" dirty="0"/>
          </a:p>
          <a:p>
            <a:endParaRPr lang="en-US" sz="2400" dirty="0"/>
          </a:p>
          <a:p>
            <a:r>
              <a:rPr lang="en-US" sz="2400" b="1" dirty="0"/>
              <a:t>For comparison:</a:t>
            </a:r>
          </a:p>
          <a:p>
            <a:endParaRPr lang="en-US" sz="2400" dirty="0"/>
          </a:p>
          <a:p>
            <a:pPr marL="285750" indent="-285750">
              <a:buFont typeface="Arial" panose="020B0604020202020204" pitchFamily="34" charset="0"/>
              <a:buChar char="•"/>
            </a:pPr>
            <a:r>
              <a:rPr lang="en-US" sz="2400" b="1" dirty="0"/>
              <a:t>WHO</a:t>
            </a:r>
            <a:r>
              <a:rPr lang="en-US" sz="2400" dirty="0"/>
              <a:t> (2022) annual budget (all activities): </a:t>
            </a:r>
            <a:r>
              <a:rPr lang="en-US" sz="2400" b="1" u="sng" dirty="0"/>
              <a:t>~$3.5B</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Total annual </a:t>
            </a:r>
            <a:r>
              <a:rPr lang="en-US" sz="2400" b="1" dirty="0"/>
              <a:t>global malaria </a:t>
            </a:r>
            <a:r>
              <a:rPr lang="en-US" sz="2400" dirty="0"/>
              <a:t>spend:  </a:t>
            </a:r>
            <a:r>
              <a:rPr lang="en-US" sz="2400" b="1" u="sng" dirty="0"/>
              <a:t>~$3B</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Total </a:t>
            </a:r>
            <a:r>
              <a:rPr lang="en-US" sz="2400" b="1" dirty="0"/>
              <a:t>Global Fund </a:t>
            </a:r>
            <a:r>
              <a:rPr lang="en-US" sz="2400" dirty="0"/>
              <a:t>annual budget (Malaria, TB, HIV): </a:t>
            </a:r>
            <a:r>
              <a:rPr lang="en-US" sz="2400" b="1" u="sng" dirty="0"/>
              <a:t>~$4.0B</a:t>
            </a:r>
          </a:p>
        </p:txBody>
      </p:sp>
      <p:sp>
        <p:nvSpPr>
          <p:cNvPr id="4" name="Title 1">
            <a:extLst>
              <a:ext uri="{FF2B5EF4-FFF2-40B4-BE49-F238E27FC236}">
                <a16:creationId xmlns:a16="http://schemas.microsoft.com/office/drawing/2014/main" id="{E83B1D11-5B5F-73C6-3652-4962C14B17CB}"/>
              </a:ext>
            </a:extLst>
          </p:cNvPr>
          <p:cNvSpPr txBox="1">
            <a:spLocks/>
          </p:cNvSpPr>
          <p:nvPr/>
        </p:nvSpPr>
        <p:spPr>
          <a:xfrm>
            <a:off x="777031" y="156218"/>
            <a:ext cx="10034404" cy="664889"/>
          </a:xfrm>
          <a:prstGeom prst="rect">
            <a:avLst/>
          </a:prstGeom>
        </p:spPr>
        <p:txBody>
          <a:bodyPr/>
          <a:lstStyle>
            <a:lvl1pPr algn="l" defTabSz="914400" rtl="0" eaLnBrk="1" latinLnBrk="0" hangingPunct="1">
              <a:lnSpc>
                <a:spcPct val="90000"/>
              </a:lnSpc>
              <a:spcBef>
                <a:spcPct val="0"/>
              </a:spcBef>
              <a:buNone/>
              <a:defRPr sz="3600" kern="1200">
                <a:solidFill>
                  <a:srgbClr val="002060"/>
                </a:solidFill>
                <a:latin typeface="+mj-lt"/>
                <a:ea typeface="+mj-ea"/>
                <a:cs typeface="+mj-cs"/>
              </a:defRPr>
            </a:lvl1pPr>
          </a:lstStyle>
          <a:p>
            <a:r>
              <a:rPr lang="en-US" dirty="0"/>
              <a:t>Costs of mass vaccination – 2 doses for Africa only</a:t>
            </a:r>
          </a:p>
        </p:txBody>
      </p:sp>
      <p:sp>
        <p:nvSpPr>
          <p:cNvPr id="2" name="Slide Number Placeholder 1">
            <a:extLst>
              <a:ext uri="{FF2B5EF4-FFF2-40B4-BE49-F238E27FC236}">
                <a16:creationId xmlns:a16="http://schemas.microsoft.com/office/drawing/2014/main" id="{7EEB8D9D-131C-497C-E306-64AF51666673}"/>
              </a:ext>
            </a:extLst>
          </p:cNvPr>
          <p:cNvSpPr>
            <a:spLocks noGrp="1"/>
          </p:cNvSpPr>
          <p:nvPr>
            <p:ph type="sldNum" sz="quarter" idx="12"/>
          </p:nvPr>
        </p:nvSpPr>
        <p:spPr/>
        <p:txBody>
          <a:bodyPr/>
          <a:lstStyle/>
          <a:p>
            <a:fld id="{EC75F3E9-F862-4C29-9BDA-F6F5EBA05FA3}" type="slidenum">
              <a:rPr lang="en-US" smtClean="0"/>
              <a:t>14</a:t>
            </a:fld>
            <a:endParaRPr lang="en-US"/>
          </a:p>
        </p:txBody>
      </p:sp>
    </p:spTree>
    <p:extLst>
      <p:ext uri="{BB962C8B-B14F-4D97-AF65-F5344CB8AC3E}">
        <p14:creationId xmlns:p14="http://schemas.microsoft.com/office/powerpoint/2010/main" val="251668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BD90-4FFD-CE72-1357-4280F96F64E3}"/>
              </a:ext>
            </a:extLst>
          </p:cNvPr>
          <p:cNvSpPr>
            <a:spLocks noGrp="1"/>
          </p:cNvSpPr>
          <p:nvPr>
            <p:ph type="title"/>
          </p:nvPr>
        </p:nvSpPr>
        <p:spPr>
          <a:xfrm>
            <a:off x="969706" y="268799"/>
            <a:ext cx="10252587" cy="922901"/>
          </a:xfrm>
        </p:spPr>
        <p:txBody>
          <a:bodyPr/>
          <a:lstStyle/>
          <a:p>
            <a:r>
              <a:rPr lang="en-US" sz="3200" dirty="0">
                <a:solidFill>
                  <a:srgbClr val="002060"/>
                </a:solidFill>
              </a:rPr>
              <a:t>Who gains from COVAX?</a:t>
            </a:r>
          </a:p>
        </p:txBody>
      </p:sp>
      <p:pic>
        <p:nvPicPr>
          <p:cNvPr id="5" name="Content Placeholder 4">
            <a:extLst>
              <a:ext uri="{FF2B5EF4-FFF2-40B4-BE49-F238E27FC236}">
                <a16:creationId xmlns:a16="http://schemas.microsoft.com/office/drawing/2014/main" id="{E7488FB9-F754-55EA-85EC-A07B992152FE}"/>
              </a:ext>
            </a:extLst>
          </p:cNvPr>
          <p:cNvPicPr>
            <a:picLocks noGrp="1" noChangeAspect="1"/>
          </p:cNvPicPr>
          <p:nvPr>
            <p:ph idx="1"/>
          </p:nvPr>
        </p:nvPicPr>
        <p:blipFill>
          <a:blip r:embed="rId2"/>
          <a:stretch>
            <a:fillRect/>
          </a:stretch>
        </p:blipFill>
        <p:spPr>
          <a:xfrm>
            <a:off x="4159045" y="1508236"/>
            <a:ext cx="4156442" cy="5349764"/>
          </a:xfrm>
        </p:spPr>
      </p:pic>
      <p:sp>
        <p:nvSpPr>
          <p:cNvPr id="3" name="Slide Number Placeholder 2">
            <a:extLst>
              <a:ext uri="{FF2B5EF4-FFF2-40B4-BE49-F238E27FC236}">
                <a16:creationId xmlns:a16="http://schemas.microsoft.com/office/drawing/2014/main" id="{F82CF417-8C85-1B46-5BA0-7261F79B4EAE}"/>
              </a:ext>
            </a:extLst>
          </p:cNvPr>
          <p:cNvSpPr>
            <a:spLocks noGrp="1"/>
          </p:cNvSpPr>
          <p:nvPr>
            <p:ph type="sldNum" sz="quarter" idx="12"/>
          </p:nvPr>
        </p:nvSpPr>
        <p:spPr/>
        <p:txBody>
          <a:bodyPr/>
          <a:lstStyle/>
          <a:p>
            <a:fld id="{EC75F3E9-F862-4C29-9BDA-F6F5EBA05FA3}" type="slidenum">
              <a:rPr lang="en-US" smtClean="0"/>
              <a:t>15</a:t>
            </a:fld>
            <a:endParaRPr lang="en-US"/>
          </a:p>
        </p:txBody>
      </p:sp>
    </p:spTree>
    <p:extLst>
      <p:ext uri="{BB962C8B-B14F-4D97-AF65-F5344CB8AC3E}">
        <p14:creationId xmlns:p14="http://schemas.microsoft.com/office/powerpoint/2010/main" val="7757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D4D703-CA3C-E54F-72F7-DF02CB95D30D}"/>
              </a:ext>
            </a:extLst>
          </p:cNvPr>
          <p:cNvSpPr txBox="1"/>
          <p:nvPr/>
        </p:nvSpPr>
        <p:spPr>
          <a:xfrm>
            <a:off x="490654" y="2553629"/>
            <a:ext cx="11173522" cy="1200329"/>
          </a:xfrm>
          <a:prstGeom prst="rect">
            <a:avLst/>
          </a:prstGeom>
          <a:noFill/>
        </p:spPr>
        <p:txBody>
          <a:bodyPr wrap="square" rtlCol="0">
            <a:spAutoFit/>
          </a:bodyPr>
          <a:lstStyle/>
          <a:p>
            <a:pPr algn="ctr"/>
            <a:r>
              <a:rPr lang="en-US" sz="3600" dirty="0">
                <a:solidFill>
                  <a:srgbClr val="002060"/>
                </a:solidFill>
              </a:rPr>
              <a:t>Pandemic Preparedness </a:t>
            </a:r>
            <a:r>
              <a:rPr lang="en-US" sz="3600">
                <a:solidFill>
                  <a:srgbClr val="002060"/>
                </a:solidFill>
              </a:rPr>
              <a:t>and Response (PPR):  </a:t>
            </a:r>
            <a:r>
              <a:rPr lang="en-US" sz="3600" dirty="0">
                <a:solidFill>
                  <a:srgbClr val="002060"/>
                </a:solidFill>
              </a:rPr>
              <a:t>Making all this permanent</a:t>
            </a:r>
          </a:p>
        </p:txBody>
      </p:sp>
      <p:sp>
        <p:nvSpPr>
          <p:cNvPr id="3" name="Slide Number Placeholder 2">
            <a:extLst>
              <a:ext uri="{FF2B5EF4-FFF2-40B4-BE49-F238E27FC236}">
                <a16:creationId xmlns:a16="http://schemas.microsoft.com/office/drawing/2014/main" id="{56CBCAA3-FD24-FDF6-193F-5DA8D116C473}"/>
              </a:ext>
            </a:extLst>
          </p:cNvPr>
          <p:cNvSpPr>
            <a:spLocks noGrp="1"/>
          </p:cNvSpPr>
          <p:nvPr>
            <p:ph type="sldNum" sz="quarter" idx="12"/>
          </p:nvPr>
        </p:nvSpPr>
        <p:spPr/>
        <p:txBody>
          <a:bodyPr/>
          <a:lstStyle/>
          <a:p>
            <a:fld id="{EC75F3E9-F862-4C29-9BDA-F6F5EBA05FA3}" type="slidenum">
              <a:rPr lang="en-US" smtClean="0"/>
              <a:t>16</a:t>
            </a:fld>
            <a:endParaRPr lang="en-US"/>
          </a:p>
        </p:txBody>
      </p:sp>
    </p:spTree>
    <p:extLst>
      <p:ext uri="{BB962C8B-B14F-4D97-AF65-F5344CB8AC3E}">
        <p14:creationId xmlns:p14="http://schemas.microsoft.com/office/powerpoint/2010/main" val="172847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E1A55D-F3AC-43FD-AB96-B1394AB2EFA1}"/>
              </a:ext>
            </a:extLst>
          </p:cNvPr>
          <p:cNvPicPr>
            <a:picLocks noChangeAspect="1"/>
          </p:cNvPicPr>
          <p:nvPr/>
        </p:nvPicPr>
        <p:blipFill>
          <a:blip r:embed="rId2"/>
          <a:stretch>
            <a:fillRect/>
          </a:stretch>
        </p:blipFill>
        <p:spPr>
          <a:xfrm>
            <a:off x="670887" y="1190623"/>
            <a:ext cx="1671848" cy="2374025"/>
          </a:xfrm>
          <a:prstGeom prst="rect">
            <a:avLst/>
          </a:prstGeom>
          <a:ln>
            <a:solidFill>
              <a:schemeClr val="accent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1CA6AD3-2788-407E-B669-40698D231FB1}"/>
              </a:ext>
            </a:extLst>
          </p:cNvPr>
          <p:cNvPicPr>
            <a:picLocks noChangeAspect="1"/>
          </p:cNvPicPr>
          <p:nvPr/>
        </p:nvPicPr>
        <p:blipFill>
          <a:blip r:embed="rId3"/>
          <a:stretch>
            <a:fillRect/>
          </a:stretch>
        </p:blipFill>
        <p:spPr>
          <a:xfrm>
            <a:off x="3130394" y="3727243"/>
            <a:ext cx="8589657" cy="2676832"/>
          </a:xfrm>
          <a:prstGeom prst="rect">
            <a:avLst/>
          </a:prstGeom>
        </p:spPr>
      </p:pic>
      <p:sp>
        <p:nvSpPr>
          <p:cNvPr id="9" name="TextBox 8">
            <a:extLst>
              <a:ext uri="{FF2B5EF4-FFF2-40B4-BE49-F238E27FC236}">
                <a16:creationId xmlns:a16="http://schemas.microsoft.com/office/drawing/2014/main" id="{6BF4EF2A-E203-4136-93F5-8774708FB116}"/>
              </a:ext>
            </a:extLst>
          </p:cNvPr>
          <p:cNvSpPr txBox="1"/>
          <p:nvPr/>
        </p:nvSpPr>
        <p:spPr>
          <a:xfrm>
            <a:off x="501061" y="3522447"/>
            <a:ext cx="3173569" cy="369332"/>
          </a:xfrm>
          <a:prstGeom prst="rect">
            <a:avLst/>
          </a:prstGeom>
          <a:noFill/>
        </p:spPr>
        <p:txBody>
          <a:bodyPr wrap="square" rtlCol="0">
            <a:spAutoFit/>
          </a:bodyPr>
          <a:lstStyle/>
          <a:p>
            <a:r>
              <a:rPr lang="en-US" dirty="0"/>
              <a:t>WHO, November 2019</a:t>
            </a:r>
          </a:p>
        </p:txBody>
      </p:sp>
      <p:sp>
        <p:nvSpPr>
          <p:cNvPr id="2" name="TextBox 1">
            <a:extLst>
              <a:ext uri="{FF2B5EF4-FFF2-40B4-BE49-F238E27FC236}">
                <a16:creationId xmlns:a16="http://schemas.microsoft.com/office/drawing/2014/main" id="{302D203D-BBC8-1A1F-F8ED-92D52D9B7231}"/>
              </a:ext>
            </a:extLst>
          </p:cNvPr>
          <p:cNvSpPr txBox="1"/>
          <p:nvPr/>
        </p:nvSpPr>
        <p:spPr>
          <a:xfrm>
            <a:off x="1344140" y="186427"/>
            <a:ext cx="10375911" cy="584775"/>
          </a:xfrm>
          <a:prstGeom prst="rect">
            <a:avLst/>
          </a:prstGeom>
          <a:noFill/>
        </p:spPr>
        <p:txBody>
          <a:bodyPr wrap="square" rtlCol="0">
            <a:spAutoFit/>
          </a:bodyPr>
          <a:lstStyle/>
          <a:p>
            <a:r>
              <a:rPr lang="en-US" sz="3200" dirty="0">
                <a:solidFill>
                  <a:srgbClr val="002060"/>
                </a:solidFill>
                <a:latin typeface="+mj-lt"/>
                <a:ea typeface="+mj-ea"/>
                <a:cs typeface="+mj-cs"/>
              </a:rPr>
              <a:t>Pandemics are now rare, with low overall disease burden</a:t>
            </a:r>
          </a:p>
        </p:txBody>
      </p:sp>
      <p:sp>
        <p:nvSpPr>
          <p:cNvPr id="4" name="TextBox 3">
            <a:extLst>
              <a:ext uri="{FF2B5EF4-FFF2-40B4-BE49-F238E27FC236}">
                <a16:creationId xmlns:a16="http://schemas.microsoft.com/office/drawing/2014/main" id="{BB3D97FD-8B7C-0FB7-AEC5-C63A9EE567A6}"/>
              </a:ext>
            </a:extLst>
          </p:cNvPr>
          <p:cNvSpPr txBox="1"/>
          <p:nvPr/>
        </p:nvSpPr>
        <p:spPr>
          <a:xfrm>
            <a:off x="3674630" y="1625195"/>
            <a:ext cx="8453154" cy="135421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b="1" dirty="0"/>
              <a:t>Pandemics are rare events</a:t>
            </a:r>
          </a:p>
          <a:p>
            <a:pPr marL="342900" indent="-342900">
              <a:spcAft>
                <a:spcPts val="600"/>
              </a:spcAft>
              <a:buFont typeface="Arial" panose="020B0604020202020204" pitchFamily="34" charset="0"/>
              <a:buChar char="•"/>
            </a:pPr>
            <a:r>
              <a:rPr lang="en-US" sz="2400" b="1" dirty="0"/>
              <a:t>Mortality is low since antibiotics became available</a:t>
            </a:r>
          </a:p>
          <a:p>
            <a:pPr marL="342900" indent="-342900">
              <a:spcAft>
                <a:spcPts val="600"/>
              </a:spcAft>
              <a:buFont typeface="Arial" panose="020B0604020202020204" pitchFamily="34" charset="0"/>
              <a:buChar char="•"/>
            </a:pPr>
            <a:r>
              <a:rPr lang="en-US" sz="2400" b="1" dirty="0"/>
              <a:t>Should drop further with modern medical care.</a:t>
            </a:r>
          </a:p>
        </p:txBody>
      </p:sp>
      <p:sp>
        <p:nvSpPr>
          <p:cNvPr id="5" name="Slide Number Placeholder 4">
            <a:extLst>
              <a:ext uri="{FF2B5EF4-FFF2-40B4-BE49-F238E27FC236}">
                <a16:creationId xmlns:a16="http://schemas.microsoft.com/office/drawing/2014/main" id="{A4E27E29-81D0-EB4D-1501-339E1D3E469A}"/>
              </a:ext>
            </a:extLst>
          </p:cNvPr>
          <p:cNvSpPr>
            <a:spLocks noGrp="1"/>
          </p:cNvSpPr>
          <p:nvPr>
            <p:ph type="sldNum" sz="quarter" idx="12"/>
          </p:nvPr>
        </p:nvSpPr>
        <p:spPr/>
        <p:txBody>
          <a:bodyPr/>
          <a:lstStyle/>
          <a:p>
            <a:fld id="{EC75F3E9-F862-4C29-9BDA-F6F5EBA05FA3}" type="slidenum">
              <a:rPr lang="en-US" smtClean="0"/>
              <a:t>17</a:t>
            </a:fld>
            <a:endParaRPr lang="en-US"/>
          </a:p>
        </p:txBody>
      </p:sp>
    </p:spTree>
    <p:extLst>
      <p:ext uri="{BB962C8B-B14F-4D97-AF65-F5344CB8AC3E}">
        <p14:creationId xmlns:p14="http://schemas.microsoft.com/office/powerpoint/2010/main" val="142721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F841-0CD0-6C74-96B2-545E71C5699D}"/>
              </a:ext>
            </a:extLst>
          </p:cNvPr>
          <p:cNvSpPr>
            <a:spLocks noGrp="1"/>
          </p:cNvSpPr>
          <p:nvPr>
            <p:ph type="title"/>
          </p:nvPr>
        </p:nvSpPr>
        <p:spPr>
          <a:xfrm>
            <a:off x="838200" y="365126"/>
            <a:ext cx="10515600" cy="652970"/>
          </a:xfrm>
        </p:spPr>
        <p:txBody>
          <a:bodyPr>
            <a:normAutofit/>
          </a:bodyPr>
          <a:lstStyle/>
          <a:p>
            <a:r>
              <a:rPr lang="en-US" sz="3200" dirty="0"/>
              <a:t>The new pandemic industry.</a:t>
            </a:r>
          </a:p>
        </p:txBody>
      </p:sp>
      <p:sp>
        <p:nvSpPr>
          <p:cNvPr id="3" name="Content Placeholder 2">
            <a:extLst>
              <a:ext uri="{FF2B5EF4-FFF2-40B4-BE49-F238E27FC236}">
                <a16:creationId xmlns:a16="http://schemas.microsoft.com/office/drawing/2014/main" id="{A7A56DDA-E178-FF10-7A89-EB3E1C213C8D}"/>
              </a:ext>
            </a:extLst>
          </p:cNvPr>
          <p:cNvSpPr>
            <a:spLocks noGrp="1"/>
          </p:cNvSpPr>
          <p:nvPr>
            <p:ph idx="1"/>
          </p:nvPr>
        </p:nvSpPr>
        <p:spPr>
          <a:xfrm>
            <a:off x="348792" y="1093509"/>
            <a:ext cx="11464836" cy="5399366"/>
          </a:xfrm>
        </p:spPr>
        <p:txBody>
          <a:bodyPr>
            <a:normAutofit/>
          </a:bodyPr>
          <a:lstStyle/>
          <a:p>
            <a:pPr marL="457200" lvl="1" indent="0">
              <a:buNone/>
            </a:pPr>
            <a:r>
              <a:rPr lang="en-US" sz="2000" i="1" dirty="0">
                <a:solidFill>
                  <a:srgbClr val="0070C0"/>
                </a:solidFill>
              </a:rPr>
              <a:t>“Pandemics are becoming more frequent”  (False)</a:t>
            </a:r>
          </a:p>
          <a:p>
            <a:pPr marL="457200" lvl="1" indent="0">
              <a:buNone/>
            </a:pPr>
            <a:r>
              <a:rPr lang="en-US" sz="2000" i="1" dirty="0">
                <a:solidFill>
                  <a:srgbClr val="0070C0"/>
                </a:solidFill>
              </a:rPr>
              <a:t>“There is increasing interaction between humans and wildlife or livestock”.  (Illogical)</a:t>
            </a:r>
          </a:p>
          <a:p>
            <a:pPr marL="0" indent="0">
              <a:spcAft>
                <a:spcPts val="1200"/>
              </a:spcAft>
              <a:buNone/>
            </a:pPr>
            <a:endParaRPr lang="en-US" dirty="0"/>
          </a:p>
        </p:txBody>
      </p:sp>
      <p:grpSp>
        <p:nvGrpSpPr>
          <p:cNvPr id="20" name="Group 19">
            <a:extLst>
              <a:ext uri="{FF2B5EF4-FFF2-40B4-BE49-F238E27FC236}">
                <a16:creationId xmlns:a16="http://schemas.microsoft.com/office/drawing/2014/main" id="{610892D8-E109-69A8-49BB-50E0960B6FC8}"/>
              </a:ext>
            </a:extLst>
          </p:cNvPr>
          <p:cNvGrpSpPr/>
          <p:nvPr/>
        </p:nvGrpSpPr>
        <p:grpSpPr>
          <a:xfrm>
            <a:off x="3467774" y="2147117"/>
            <a:ext cx="4686412" cy="4345757"/>
            <a:chOff x="3392359" y="2318994"/>
            <a:chExt cx="4686412" cy="4345757"/>
          </a:xfrm>
        </p:grpSpPr>
        <p:sp>
          <p:nvSpPr>
            <p:cNvPr id="5" name="Circle: Hollow 4">
              <a:extLst>
                <a:ext uri="{FF2B5EF4-FFF2-40B4-BE49-F238E27FC236}">
                  <a16:creationId xmlns:a16="http://schemas.microsoft.com/office/drawing/2014/main" id="{F9969F7C-D418-70E6-8637-E6DFD0A77D12}"/>
                </a:ext>
              </a:extLst>
            </p:cNvPr>
            <p:cNvSpPr/>
            <p:nvPr/>
          </p:nvSpPr>
          <p:spPr>
            <a:xfrm>
              <a:off x="3544478" y="2318994"/>
              <a:ext cx="4534293" cy="4345757"/>
            </a:xfrm>
            <a:prstGeom prst="donu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403675AD-FC83-C4F0-9E88-CE983834737F}"/>
                </a:ext>
              </a:extLst>
            </p:cNvPr>
            <p:cNvSpPr txBox="1"/>
            <p:nvPr/>
          </p:nvSpPr>
          <p:spPr>
            <a:xfrm>
              <a:off x="4996205" y="2554664"/>
              <a:ext cx="1630837" cy="646331"/>
            </a:xfrm>
            <a:prstGeom prst="rect">
              <a:avLst/>
            </a:prstGeom>
            <a:noFill/>
          </p:spPr>
          <p:txBody>
            <a:bodyPr wrap="square" rtlCol="0">
              <a:spAutoFit/>
            </a:bodyPr>
            <a:lstStyle/>
            <a:p>
              <a:pPr algn="ctr"/>
              <a:r>
                <a:rPr lang="en-US" dirty="0"/>
                <a:t>Surveil for variants…</a:t>
              </a:r>
            </a:p>
          </p:txBody>
        </p:sp>
        <p:sp>
          <p:nvSpPr>
            <p:cNvPr id="7" name="TextBox 6">
              <a:extLst>
                <a:ext uri="{FF2B5EF4-FFF2-40B4-BE49-F238E27FC236}">
                  <a16:creationId xmlns:a16="http://schemas.microsoft.com/office/drawing/2014/main" id="{1C932910-E6F8-8D10-B5A2-C04B51CCCA95}"/>
                </a:ext>
              </a:extLst>
            </p:cNvPr>
            <p:cNvSpPr txBox="1"/>
            <p:nvPr/>
          </p:nvSpPr>
          <p:spPr>
            <a:xfrm>
              <a:off x="6896425" y="4168706"/>
              <a:ext cx="1148500" cy="646331"/>
            </a:xfrm>
            <a:prstGeom prst="rect">
              <a:avLst/>
            </a:prstGeom>
            <a:noFill/>
          </p:spPr>
          <p:txBody>
            <a:bodyPr wrap="square" rtlCol="0">
              <a:spAutoFit/>
            </a:bodyPr>
            <a:lstStyle/>
            <a:p>
              <a:pPr algn="ctr"/>
              <a:r>
                <a:rPr lang="en-US" dirty="0"/>
                <a:t>Declare risk</a:t>
              </a:r>
            </a:p>
          </p:txBody>
        </p:sp>
        <p:sp>
          <p:nvSpPr>
            <p:cNvPr id="8" name="TextBox 7">
              <a:extLst>
                <a:ext uri="{FF2B5EF4-FFF2-40B4-BE49-F238E27FC236}">
                  <a16:creationId xmlns:a16="http://schemas.microsoft.com/office/drawing/2014/main" id="{D2B1E1B1-2AA4-788C-BD19-D84BDC27A9F8}"/>
                </a:ext>
              </a:extLst>
            </p:cNvPr>
            <p:cNvSpPr txBox="1"/>
            <p:nvPr/>
          </p:nvSpPr>
          <p:spPr>
            <a:xfrm>
              <a:off x="4996204" y="5643526"/>
              <a:ext cx="1630837" cy="646331"/>
            </a:xfrm>
            <a:prstGeom prst="rect">
              <a:avLst/>
            </a:prstGeom>
            <a:noFill/>
          </p:spPr>
          <p:txBody>
            <a:bodyPr wrap="square" rtlCol="0">
              <a:spAutoFit/>
            </a:bodyPr>
            <a:lstStyle/>
            <a:p>
              <a:pPr algn="ctr"/>
              <a:r>
                <a:rPr lang="en-US" dirty="0"/>
                <a:t>Lockdown, restrict</a:t>
              </a:r>
            </a:p>
          </p:txBody>
        </p:sp>
        <p:sp>
          <p:nvSpPr>
            <p:cNvPr id="9" name="TextBox 8">
              <a:extLst>
                <a:ext uri="{FF2B5EF4-FFF2-40B4-BE49-F238E27FC236}">
                  <a16:creationId xmlns:a16="http://schemas.microsoft.com/office/drawing/2014/main" id="{75F516B5-FF7F-007D-3300-50B37834A3E2}"/>
                </a:ext>
              </a:extLst>
            </p:cNvPr>
            <p:cNvSpPr txBox="1"/>
            <p:nvPr/>
          </p:nvSpPr>
          <p:spPr>
            <a:xfrm>
              <a:off x="3392359" y="4035920"/>
              <a:ext cx="1387038" cy="923330"/>
            </a:xfrm>
            <a:prstGeom prst="rect">
              <a:avLst/>
            </a:prstGeom>
            <a:noFill/>
          </p:spPr>
          <p:txBody>
            <a:bodyPr wrap="square" rtlCol="0">
              <a:spAutoFit/>
            </a:bodyPr>
            <a:lstStyle/>
            <a:p>
              <a:pPr algn="ctr"/>
              <a:r>
                <a:rPr lang="en-US" dirty="0"/>
                <a:t>Mass vax out of pandemic</a:t>
              </a:r>
            </a:p>
          </p:txBody>
        </p:sp>
        <p:sp>
          <p:nvSpPr>
            <p:cNvPr id="10" name="Arrow: Down 9">
              <a:extLst>
                <a:ext uri="{FF2B5EF4-FFF2-40B4-BE49-F238E27FC236}">
                  <a16:creationId xmlns:a16="http://schemas.microsoft.com/office/drawing/2014/main" id="{5F1634E5-BEB2-B8F7-F550-1A98B9C9B079}"/>
                </a:ext>
              </a:extLst>
            </p:cNvPr>
            <p:cNvSpPr/>
            <p:nvPr/>
          </p:nvSpPr>
          <p:spPr>
            <a:xfrm rot="18910444">
              <a:off x="6888636" y="3143465"/>
              <a:ext cx="48862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D2885B3B-C105-61D9-F8D2-8F3A02DC3581}"/>
                </a:ext>
              </a:extLst>
            </p:cNvPr>
            <p:cNvSpPr/>
            <p:nvPr/>
          </p:nvSpPr>
          <p:spPr>
            <a:xfrm rot="13335346">
              <a:off x="4350797" y="3105834"/>
              <a:ext cx="48862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C6841071-D446-FB01-3ED7-E8E8DEACBF32}"/>
                </a:ext>
              </a:extLst>
            </p:cNvPr>
            <p:cNvSpPr/>
            <p:nvPr/>
          </p:nvSpPr>
          <p:spPr>
            <a:xfrm rot="8647925">
              <a:off x="4228898" y="5192193"/>
              <a:ext cx="48862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F15B3C08-BF62-601D-2CED-1C0577A738E0}"/>
                </a:ext>
              </a:extLst>
            </p:cNvPr>
            <p:cNvSpPr/>
            <p:nvPr/>
          </p:nvSpPr>
          <p:spPr>
            <a:xfrm rot="2379091">
              <a:off x="6832040" y="5197230"/>
              <a:ext cx="488624" cy="646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B203056-BA1E-EDE3-F5CD-D8200002D518}"/>
              </a:ext>
            </a:extLst>
          </p:cNvPr>
          <p:cNvGrpSpPr/>
          <p:nvPr/>
        </p:nvGrpSpPr>
        <p:grpSpPr>
          <a:xfrm>
            <a:off x="994025" y="3564299"/>
            <a:ext cx="9674977" cy="1479746"/>
            <a:chOff x="918610" y="3736176"/>
            <a:chExt cx="9674977" cy="1479746"/>
          </a:xfrm>
        </p:grpSpPr>
        <p:sp>
          <p:nvSpPr>
            <p:cNvPr id="14" name="Arrow: Down 13">
              <a:extLst>
                <a:ext uri="{FF2B5EF4-FFF2-40B4-BE49-F238E27FC236}">
                  <a16:creationId xmlns:a16="http://schemas.microsoft.com/office/drawing/2014/main" id="{392A2DAD-D3EE-955A-C323-562870B77F2D}"/>
                </a:ext>
              </a:extLst>
            </p:cNvPr>
            <p:cNvSpPr/>
            <p:nvPr/>
          </p:nvSpPr>
          <p:spPr>
            <a:xfrm rot="16200000">
              <a:off x="1492728" y="3327791"/>
              <a:ext cx="755695" cy="1681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08557C-6C00-5A9F-292E-CBA219828A1D}"/>
                </a:ext>
              </a:extLst>
            </p:cNvPr>
            <p:cNvSpPr txBox="1"/>
            <p:nvPr/>
          </p:nvSpPr>
          <p:spPr>
            <a:xfrm>
              <a:off x="918610" y="4569591"/>
              <a:ext cx="1630837" cy="646331"/>
            </a:xfrm>
            <a:prstGeom prst="rect">
              <a:avLst/>
            </a:prstGeom>
            <a:noFill/>
          </p:spPr>
          <p:txBody>
            <a:bodyPr wrap="square" rtlCol="0">
              <a:spAutoFit/>
            </a:bodyPr>
            <a:lstStyle/>
            <a:p>
              <a:pPr algn="ctr"/>
              <a:r>
                <a:rPr lang="en-US" dirty="0"/>
                <a:t>Mainly public money</a:t>
              </a:r>
            </a:p>
          </p:txBody>
        </p:sp>
        <p:sp>
          <p:nvSpPr>
            <p:cNvPr id="16" name="Arrow: Down 15">
              <a:extLst>
                <a:ext uri="{FF2B5EF4-FFF2-40B4-BE49-F238E27FC236}">
                  <a16:creationId xmlns:a16="http://schemas.microsoft.com/office/drawing/2014/main" id="{423C4293-D8E6-B033-E99C-3A217B56884E}"/>
                </a:ext>
              </a:extLst>
            </p:cNvPr>
            <p:cNvSpPr/>
            <p:nvPr/>
          </p:nvSpPr>
          <p:spPr>
            <a:xfrm rot="16200000">
              <a:off x="9374825" y="3273109"/>
              <a:ext cx="755695" cy="1681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FFF7D8-D57D-5423-B292-EA8261D100F4}"/>
                </a:ext>
              </a:extLst>
            </p:cNvPr>
            <p:cNvSpPr txBox="1"/>
            <p:nvPr/>
          </p:nvSpPr>
          <p:spPr>
            <a:xfrm>
              <a:off x="8872467" y="4497585"/>
              <a:ext cx="1630837" cy="646331"/>
            </a:xfrm>
            <a:prstGeom prst="rect">
              <a:avLst/>
            </a:prstGeom>
            <a:noFill/>
          </p:spPr>
          <p:txBody>
            <a:bodyPr wrap="square" rtlCol="0">
              <a:spAutoFit/>
            </a:bodyPr>
            <a:lstStyle/>
            <a:p>
              <a:pPr algn="ctr"/>
              <a:r>
                <a:rPr lang="en-US" dirty="0"/>
                <a:t>Corporate /investor profit</a:t>
              </a:r>
            </a:p>
          </p:txBody>
        </p:sp>
        <p:sp>
          <p:nvSpPr>
            <p:cNvPr id="19" name="TextBox 18">
              <a:extLst>
                <a:ext uri="{FF2B5EF4-FFF2-40B4-BE49-F238E27FC236}">
                  <a16:creationId xmlns:a16="http://schemas.microsoft.com/office/drawing/2014/main" id="{20DE3CDA-83CE-F051-700A-709DE581ACDF}"/>
                </a:ext>
              </a:extLst>
            </p:cNvPr>
            <p:cNvSpPr txBox="1"/>
            <p:nvPr/>
          </p:nvSpPr>
          <p:spPr>
            <a:xfrm>
              <a:off x="5015988" y="3994820"/>
              <a:ext cx="1630837" cy="923330"/>
            </a:xfrm>
            <a:prstGeom prst="rect">
              <a:avLst/>
            </a:prstGeom>
            <a:noFill/>
          </p:spPr>
          <p:txBody>
            <a:bodyPr wrap="square" rtlCol="0">
              <a:spAutoFit/>
            </a:bodyPr>
            <a:lstStyle/>
            <a:p>
              <a:pPr algn="ctr"/>
              <a:r>
                <a:rPr lang="en-US" dirty="0"/>
                <a:t>Salaries, job security, travel, prestige</a:t>
              </a:r>
            </a:p>
          </p:txBody>
        </p:sp>
      </p:grpSp>
      <p:sp>
        <p:nvSpPr>
          <p:cNvPr id="4" name="Slide Number Placeholder 3">
            <a:extLst>
              <a:ext uri="{FF2B5EF4-FFF2-40B4-BE49-F238E27FC236}">
                <a16:creationId xmlns:a16="http://schemas.microsoft.com/office/drawing/2014/main" id="{7ECC44E0-7275-02D7-7919-954E0337C864}"/>
              </a:ext>
            </a:extLst>
          </p:cNvPr>
          <p:cNvSpPr>
            <a:spLocks noGrp="1"/>
          </p:cNvSpPr>
          <p:nvPr>
            <p:ph type="sldNum" sz="quarter" idx="12"/>
          </p:nvPr>
        </p:nvSpPr>
        <p:spPr/>
        <p:txBody>
          <a:bodyPr/>
          <a:lstStyle/>
          <a:p>
            <a:fld id="{EC75F3E9-F862-4C29-9BDA-F6F5EBA05FA3}" type="slidenum">
              <a:rPr lang="en-US" smtClean="0"/>
              <a:t>18</a:t>
            </a:fld>
            <a:endParaRPr lang="en-US"/>
          </a:p>
        </p:txBody>
      </p:sp>
    </p:spTree>
    <p:extLst>
      <p:ext uri="{BB962C8B-B14F-4D97-AF65-F5344CB8AC3E}">
        <p14:creationId xmlns:p14="http://schemas.microsoft.com/office/powerpoint/2010/main" val="3853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8F39-65EC-A663-F822-9462F819C0E4}"/>
              </a:ext>
            </a:extLst>
          </p:cNvPr>
          <p:cNvSpPr>
            <a:spLocks noGrp="1"/>
          </p:cNvSpPr>
          <p:nvPr>
            <p:ph type="title"/>
          </p:nvPr>
        </p:nvSpPr>
        <p:spPr>
          <a:xfrm>
            <a:off x="584462" y="365125"/>
            <a:ext cx="10769338" cy="568129"/>
          </a:xfrm>
        </p:spPr>
        <p:txBody>
          <a:bodyPr>
            <a:normAutofit fontScale="90000"/>
          </a:bodyPr>
          <a:lstStyle/>
          <a:p>
            <a:r>
              <a:rPr lang="en-US" sz="4000" dirty="0">
                <a:solidFill>
                  <a:srgbClr val="002060"/>
                </a:solidFill>
              </a:rPr>
              <a:t>WHO pandemic preparedness and response instruments.</a:t>
            </a:r>
          </a:p>
        </p:txBody>
      </p:sp>
      <p:sp>
        <p:nvSpPr>
          <p:cNvPr id="3" name="Content Placeholder 2">
            <a:extLst>
              <a:ext uri="{FF2B5EF4-FFF2-40B4-BE49-F238E27FC236}">
                <a16:creationId xmlns:a16="http://schemas.microsoft.com/office/drawing/2014/main" id="{0E2D1BC9-5C89-F0B1-7DB1-629DDBCD7EED}"/>
              </a:ext>
            </a:extLst>
          </p:cNvPr>
          <p:cNvSpPr>
            <a:spLocks noGrp="1"/>
          </p:cNvSpPr>
          <p:nvPr>
            <p:ph idx="1"/>
          </p:nvPr>
        </p:nvSpPr>
        <p:spPr>
          <a:xfrm>
            <a:off x="676375" y="1011958"/>
            <a:ext cx="4959285" cy="3814566"/>
          </a:xfrm>
          <a:ln>
            <a:solidFill>
              <a:schemeClr val="accent1">
                <a:shade val="50000"/>
              </a:schemeClr>
            </a:solidFill>
          </a:ln>
        </p:spPr>
        <p:txBody>
          <a:bodyPr>
            <a:normAutofit/>
          </a:bodyPr>
          <a:lstStyle/>
          <a:p>
            <a:r>
              <a:rPr lang="en-US" sz="2400" b="1" dirty="0"/>
              <a:t>International Health Regulations (IHR) amendments</a:t>
            </a:r>
          </a:p>
          <a:p>
            <a:pPr lvl="1"/>
            <a:r>
              <a:rPr lang="en-US" dirty="0"/>
              <a:t>Provides the teeth to the WHO’s goal of increased control over health emergencies</a:t>
            </a:r>
          </a:p>
          <a:p>
            <a:pPr lvl="1"/>
            <a:r>
              <a:rPr lang="en-US" dirty="0"/>
              <a:t>IHR has force under international law</a:t>
            </a:r>
          </a:p>
          <a:p>
            <a:pPr lvl="1"/>
            <a:r>
              <a:rPr lang="en-US" dirty="0"/>
              <a:t>Currently 196 signatories</a:t>
            </a:r>
          </a:p>
          <a:p>
            <a:pPr lvl="1"/>
            <a:r>
              <a:rPr lang="en-US" dirty="0"/>
              <a:t>Negotiated by the WGIHR (Working Group)</a:t>
            </a:r>
          </a:p>
        </p:txBody>
      </p:sp>
      <p:sp>
        <p:nvSpPr>
          <p:cNvPr id="4" name="Content Placeholder 2">
            <a:extLst>
              <a:ext uri="{FF2B5EF4-FFF2-40B4-BE49-F238E27FC236}">
                <a16:creationId xmlns:a16="http://schemas.microsoft.com/office/drawing/2014/main" id="{9D91CB08-415F-B325-88B6-C4F95682E0EE}"/>
              </a:ext>
            </a:extLst>
          </p:cNvPr>
          <p:cNvSpPr txBox="1">
            <a:spLocks/>
          </p:cNvSpPr>
          <p:nvPr/>
        </p:nvSpPr>
        <p:spPr>
          <a:xfrm>
            <a:off x="6416514" y="1011958"/>
            <a:ext cx="4959285" cy="3814566"/>
          </a:xfrm>
          <a:prstGeom prst="rect">
            <a:avLst/>
          </a:prstGeom>
          <a:ln>
            <a:solidFill>
              <a:schemeClr val="accent1">
                <a:shade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WHO ‘CA+’  (treaty)</a:t>
            </a:r>
          </a:p>
          <a:p>
            <a:pPr lvl="1"/>
            <a:r>
              <a:rPr lang="en-US" dirty="0"/>
              <a:t>Provides financing, governance and supply network for the above.</a:t>
            </a:r>
          </a:p>
          <a:p>
            <a:pPr lvl="1"/>
            <a:r>
              <a:rPr lang="en-US" dirty="0"/>
              <a:t>Negotiated by the INB (Int. Neg. Body)</a:t>
            </a:r>
          </a:p>
        </p:txBody>
      </p:sp>
      <p:pic>
        <p:nvPicPr>
          <p:cNvPr id="1026" name="Picture 2" descr="International Health Regulations (2005) Third Edition">
            <a:extLst>
              <a:ext uri="{FF2B5EF4-FFF2-40B4-BE49-F238E27FC236}">
                <a16:creationId xmlns:a16="http://schemas.microsoft.com/office/drawing/2014/main" id="{9D3174FB-622A-E98E-AE5C-661822251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646" y="3861590"/>
            <a:ext cx="2020358" cy="28691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46D039-85E8-1DD3-3634-541F457063BE}"/>
              </a:ext>
            </a:extLst>
          </p:cNvPr>
          <p:cNvPicPr>
            <a:picLocks noChangeAspect="1"/>
          </p:cNvPicPr>
          <p:nvPr/>
        </p:nvPicPr>
        <p:blipFill>
          <a:blip r:embed="rId3"/>
          <a:stretch>
            <a:fillRect/>
          </a:stretch>
        </p:blipFill>
        <p:spPr>
          <a:xfrm>
            <a:off x="9474649" y="3865993"/>
            <a:ext cx="2020359" cy="2864745"/>
          </a:xfrm>
          <a:prstGeom prst="rect">
            <a:avLst/>
          </a:prstGeom>
          <a:ln>
            <a:solidFill>
              <a:schemeClr val="accent1">
                <a:shade val="50000"/>
              </a:schemeClr>
            </a:solidFill>
          </a:ln>
        </p:spPr>
      </p:pic>
      <p:sp>
        <p:nvSpPr>
          <p:cNvPr id="5" name="Slide Number Placeholder 4">
            <a:extLst>
              <a:ext uri="{FF2B5EF4-FFF2-40B4-BE49-F238E27FC236}">
                <a16:creationId xmlns:a16="http://schemas.microsoft.com/office/drawing/2014/main" id="{44820878-FA84-9C03-B96E-0E96DD8EA21A}"/>
              </a:ext>
            </a:extLst>
          </p:cNvPr>
          <p:cNvSpPr>
            <a:spLocks noGrp="1"/>
          </p:cNvSpPr>
          <p:nvPr>
            <p:ph type="sldNum" sz="quarter" idx="12"/>
          </p:nvPr>
        </p:nvSpPr>
        <p:spPr/>
        <p:txBody>
          <a:bodyPr/>
          <a:lstStyle/>
          <a:p>
            <a:fld id="{EC75F3E9-F862-4C29-9BDA-F6F5EBA05FA3}" type="slidenum">
              <a:rPr lang="en-US" smtClean="0"/>
              <a:t>19</a:t>
            </a:fld>
            <a:endParaRPr lang="en-US"/>
          </a:p>
        </p:txBody>
      </p:sp>
    </p:spTree>
    <p:extLst>
      <p:ext uri="{BB962C8B-B14F-4D97-AF65-F5344CB8AC3E}">
        <p14:creationId xmlns:p14="http://schemas.microsoft.com/office/powerpoint/2010/main" val="35504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9C29-2CF1-3C9D-6CD7-2C70FBC26EDD}"/>
              </a:ext>
            </a:extLst>
          </p:cNvPr>
          <p:cNvSpPr>
            <a:spLocks noGrp="1"/>
          </p:cNvSpPr>
          <p:nvPr>
            <p:ph type="title"/>
          </p:nvPr>
        </p:nvSpPr>
        <p:spPr>
          <a:xfrm>
            <a:off x="1088571" y="303054"/>
            <a:ext cx="9862457" cy="850832"/>
          </a:xfrm>
        </p:spPr>
        <p:txBody>
          <a:bodyPr>
            <a:normAutofit/>
          </a:bodyPr>
          <a:lstStyle/>
          <a:p>
            <a:r>
              <a:rPr lang="en-US" sz="3600" dirty="0">
                <a:solidFill>
                  <a:srgbClr val="002060"/>
                </a:solidFill>
              </a:rPr>
              <a:t>World Health Organization origins</a:t>
            </a:r>
          </a:p>
        </p:txBody>
      </p:sp>
      <p:sp>
        <p:nvSpPr>
          <p:cNvPr id="3" name="Content Placeholder 2">
            <a:extLst>
              <a:ext uri="{FF2B5EF4-FFF2-40B4-BE49-F238E27FC236}">
                <a16:creationId xmlns:a16="http://schemas.microsoft.com/office/drawing/2014/main" id="{8AF6ABD5-5F43-807E-A408-F5F1616697D4}"/>
              </a:ext>
            </a:extLst>
          </p:cNvPr>
          <p:cNvSpPr>
            <a:spLocks noGrp="1"/>
          </p:cNvSpPr>
          <p:nvPr>
            <p:ph idx="1"/>
          </p:nvPr>
        </p:nvSpPr>
        <p:spPr>
          <a:xfrm>
            <a:off x="217714" y="1428915"/>
            <a:ext cx="11404292" cy="4961005"/>
          </a:xfrm>
        </p:spPr>
        <p:txBody>
          <a:bodyPr>
            <a:normAutofit/>
          </a:bodyPr>
          <a:lstStyle/>
          <a:p>
            <a:pPr marL="0" indent="0">
              <a:spcAft>
                <a:spcPts val="1200"/>
              </a:spcAft>
              <a:buNone/>
            </a:pPr>
            <a:r>
              <a:rPr lang="en-US" dirty="0"/>
              <a:t>World Health Organization Constitution – signed 22 July 1946 </a:t>
            </a:r>
          </a:p>
          <a:p>
            <a:pPr lvl="1">
              <a:spcAft>
                <a:spcPts val="1200"/>
              </a:spcAft>
            </a:pPr>
            <a:r>
              <a:rPr lang="en-US" dirty="0"/>
              <a:t>By 51 UN nations, +10 others</a:t>
            </a:r>
          </a:p>
          <a:p>
            <a:pPr lvl="1">
              <a:spcAft>
                <a:spcPts val="1200"/>
              </a:spcAft>
            </a:pPr>
            <a:r>
              <a:rPr lang="en-US" dirty="0"/>
              <a:t>Era of Nuremburg, decolonization, disillusionment with authoritarianism</a:t>
            </a:r>
          </a:p>
          <a:p>
            <a:pPr lvl="1">
              <a:spcAft>
                <a:spcPts val="1200"/>
              </a:spcAft>
            </a:pPr>
            <a:r>
              <a:rPr lang="en-US" dirty="0"/>
              <a:t>Governed by World Health Assembly (WHA): Country-controlled; One nation – One vote.</a:t>
            </a:r>
          </a:p>
          <a:p>
            <a:pPr lvl="1">
              <a:spcAft>
                <a:spcPts val="1200"/>
              </a:spcAft>
            </a:pPr>
            <a:r>
              <a:rPr lang="en-US" b="1" dirty="0"/>
              <a:t>Budget: Core funding (‘Assessed’ country allocations) – WHO determines priorities under guidance of WHA</a:t>
            </a:r>
          </a:p>
          <a:p>
            <a:pPr lvl="1"/>
            <a:endParaRPr lang="en-US" dirty="0"/>
          </a:p>
        </p:txBody>
      </p:sp>
      <p:pic>
        <p:nvPicPr>
          <p:cNvPr id="1026" name="Picture 2">
            <a:extLst>
              <a:ext uri="{FF2B5EF4-FFF2-40B4-BE49-F238E27FC236}">
                <a16:creationId xmlns:a16="http://schemas.microsoft.com/office/drawing/2014/main" id="{EB3D9D18-F38F-2097-C1D7-CA5724EF5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486" y="1019808"/>
            <a:ext cx="2590800" cy="1622770"/>
          </a:xfrm>
          <a:prstGeom prst="rect">
            <a:avLst/>
          </a:prstGeom>
          <a:noFill/>
          <a:ln>
            <a:solidFill>
              <a:schemeClr val="accent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39019E-0818-4A59-C583-96A3502B603B}"/>
              </a:ext>
            </a:extLst>
          </p:cNvPr>
          <p:cNvPicPr>
            <a:picLocks noChangeAspect="1"/>
          </p:cNvPicPr>
          <p:nvPr/>
        </p:nvPicPr>
        <p:blipFill>
          <a:blip r:embed="rId3"/>
          <a:stretch>
            <a:fillRect/>
          </a:stretch>
        </p:blipFill>
        <p:spPr>
          <a:xfrm>
            <a:off x="10875002" y="28025"/>
            <a:ext cx="1099284" cy="991783"/>
          </a:xfrm>
          <a:prstGeom prst="rect">
            <a:avLst/>
          </a:prstGeom>
        </p:spPr>
      </p:pic>
      <p:grpSp>
        <p:nvGrpSpPr>
          <p:cNvPr id="4" name="Group 3">
            <a:extLst>
              <a:ext uri="{FF2B5EF4-FFF2-40B4-BE49-F238E27FC236}">
                <a16:creationId xmlns:a16="http://schemas.microsoft.com/office/drawing/2014/main" id="{E4EF7CAB-F656-0C53-1A92-3F02813F6AA4}"/>
              </a:ext>
            </a:extLst>
          </p:cNvPr>
          <p:cNvGrpSpPr/>
          <p:nvPr/>
        </p:nvGrpSpPr>
        <p:grpSpPr>
          <a:xfrm>
            <a:off x="2318087" y="4714917"/>
            <a:ext cx="7555825" cy="1558713"/>
            <a:chOff x="2375978" y="4186896"/>
            <a:chExt cx="7555825" cy="1558713"/>
          </a:xfrm>
        </p:grpSpPr>
        <p:pic>
          <p:nvPicPr>
            <p:cNvPr id="7" name="Picture 6">
              <a:extLst>
                <a:ext uri="{FF2B5EF4-FFF2-40B4-BE49-F238E27FC236}">
                  <a16:creationId xmlns:a16="http://schemas.microsoft.com/office/drawing/2014/main" id="{6E398630-32A8-2B5E-F7FE-B66D65948F58}"/>
                </a:ext>
              </a:extLst>
            </p:cNvPr>
            <p:cNvPicPr>
              <a:picLocks noChangeAspect="1"/>
            </p:cNvPicPr>
            <p:nvPr/>
          </p:nvPicPr>
          <p:blipFill>
            <a:blip r:embed="rId4"/>
            <a:stretch>
              <a:fillRect/>
            </a:stretch>
          </p:blipFill>
          <p:spPr>
            <a:xfrm>
              <a:off x="2375978" y="4186896"/>
              <a:ext cx="7287642" cy="933580"/>
            </a:xfrm>
            <a:prstGeom prst="rect">
              <a:avLst/>
            </a:prstGeom>
          </p:spPr>
        </p:pic>
        <p:pic>
          <p:nvPicPr>
            <p:cNvPr id="9" name="Picture 8">
              <a:extLst>
                <a:ext uri="{FF2B5EF4-FFF2-40B4-BE49-F238E27FC236}">
                  <a16:creationId xmlns:a16="http://schemas.microsoft.com/office/drawing/2014/main" id="{B116D56B-F369-A814-2842-BE495EAC4148}"/>
                </a:ext>
              </a:extLst>
            </p:cNvPr>
            <p:cNvPicPr>
              <a:picLocks noChangeAspect="1"/>
            </p:cNvPicPr>
            <p:nvPr/>
          </p:nvPicPr>
          <p:blipFill>
            <a:blip r:embed="rId5"/>
            <a:stretch>
              <a:fillRect/>
            </a:stretch>
          </p:blipFill>
          <p:spPr>
            <a:xfrm>
              <a:off x="2596529" y="5097819"/>
              <a:ext cx="7335274" cy="647790"/>
            </a:xfrm>
            <a:prstGeom prst="rect">
              <a:avLst/>
            </a:prstGeom>
          </p:spPr>
        </p:pic>
      </p:grpSp>
      <p:sp>
        <p:nvSpPr>
          <p:cNvPr id="6" name="Slide Number Placeholder 5">
            <a:extLst>
              <a:ext uri="{FF2B5EF4-FFF2-40B4-BE49-F238E27FC236}">
                <a16:creationId xmlns:a16="http://schemas.microsoft.com/office/drawing/2014/main" id="{9E436C54-3E8C-7B8F-35FF-80066F9A6B17}"/>
              </a:ext>
            </a:extLst>
          </p:cNvPr>
          <p:cNvSpPr>
            <a:spLocks noGrp="1"/>
          </p:cNvSpPr>
          <p:nvPr>
            <p:ph type="sldNum" sz="quarter" idx="12"/>
          </p:nvPr>
        </p:nvSpPr>
        <p:spPr/>
        <p:txBody>
          <a:bodyPr/>
          <a:lstStyle/>
          <a:p>
            <a:fld id="{EC75F3E9-F862-4C29-9BDA-F6F5EBA05FA3}" type="slidenum">
              <a:rPr lang="en-US" smtClean="0"/>
              <a:t>2</a:t>
            </a:fld>
            <a:endParaRPr lang="en-US"/>
          </a:p>
        </p:txBody>
      </p:sp>
    </p:spTree>
    <p:extLst>
      <p:ext uri="{BB962C8B-B14F-4D97-AF65-F5344CB8AC3E}">
        <p14:creationId xmlns:p14="http://schemas.microsoft.com/office/powerpoint/2010/main" val="131684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BAE4-8543-2CE5-42F8-75562B8A6D6C}"/>
              </a:ext>
            </a:extLst>
          </p:cNvPr>
          <p:cNvSpPr>
            <a:spLocks noGrp="1"/>
          </p:cNvSpPr>
          <p:nvPr>
            <p:ph type="title"/>
          </p:nvPr>
        </p:nvSpPr>
        <p:spPr>
          <a:xfrm>
            <a:off x="779929" y="266514"/>
            <a:ext cx="10515600" cy="841506"/>
          </a:xfrm>
        </p:spPr>
        <p:txBody>
          <a:bodyPr/>
          <a:lstStyle/>
          <a:p>
            <a:r>
              <a:rPr lang="en-US" sz="3600" dirty="0">
                <a:solidFill>
                  <a:srgbClr val="002060"/>
                </a:solidFill>
              </a:rPr>
              <a:t>IHR draft amendments</a:t>
            </a:r>
          </a:p>
        </p:txBody>
      </p:sp>
      <p:sp>
        <p:nvSpPr>
          <p:cNvPr id="3" name="Content Placeholder 2">
            <a:extLst>
              <a:ext uri="{FF2B5EF4-FFF2-40B4-BE49-F238E27FC236}">
                <a16:creationId xmlns:a16="http://schemas.microsoft.com/office/drawing/2014/main" id="{EE3E09E8-D3F7-B3E8-07A0-8C314C79716F}"/>
              </a:ext>
            </a:extLst>
          </p:cNvPr>
          <p:cNvSpPr>
            <a:spLocks noGrp="1"/>
          </p:cNvSpPr>
          <p:nvPr>
            <p:ph idx="1"/>
          </p:nvPr>
        </p:nvSpPr>
        <p:spPr>
          <a:xfrm>
            <a:off x="838200" y="1206632"/>
            <a:ext cx="10515600" cy="4736968"/>
          </a:xfrm>
        </p:spPr>
        <p:txBody>
          <a:bodyPr>
            <a:normAutofit fontScale="55000" lnSpcReduction="20000"/>
          </a:bodyPr>
          <a:lstStyle/>
          <a:p>
            <a:r>
              <a:rPr lang="en-US" sz="3200" b="1" u="sng" dirty="0"/>
              <a:t>Expand the definitions of pandemics &amp; health emergencies</a:t>
            </a:r>
            <a:r>
              <a:rPr lang="en-US" dirty="0"/>
              <a:t>, including the introduction of ‘</a:t>
            </a:r>
            <a:r>
              <a:rPr lang="en-US" sz="3200" b="1" dirty="0"/>
              <a:t>potential’ for harm</a:t>
            </a:r>
            <a:r>
              <a:rPr lang="en-US" sz="3200" dirty="0"/>
              <a:t> </a:t>
            </a:r>
            <a:r>
              <a:rPr lang="en-US" dirty="0"/>
              <a:t>rather than actual harm. It also expands the definition of health products that fall under this to include any commodity or process that may impact on the response or “improve quality of life”.</a:t>
            </a:r>
          </a:p>
          <a:p>
            <a:r>
              <a:rPr lang="en-US" sz="3200" b="1" u="sng" dirty="0"/>
              <a:t>Change the recommendations of the IHR from ‘non-binding’ to mandatory </a:t>
            </a:r>
            <a:r>
              <a:rPr lang="en-US" dirty="0"/>
              <a:t>instructions that the States undertake to follow and implement.</a:t>
            </a:r>
          </a:p>
          <a:p>
            <a:r>
              <a:rPr lang="en-US" dirty="0"/>
              <a:t>Solidify the </a:t>
            </a:r>
            <a:r>
              <a:rPr lang="en-US" sz="3200" b="1" dirty="0"/>
              <a:t>Director General’s ability to independently declare emergencies</a:t>
            </a:r>
            <a:r>
              <a:rPr lang="en-US" dirty="0"/>
              <a:t>.</a:t>
            </a:r>
          </a:p>
          <a:p>
            <a:r>
              <a:rPr lang="en-US" dirty="0"/>
              <a:t>Set up an </a:t>
            </a:r>
            <a:r>
              <a:rPr lang="en-US" sz="3200" b="1" dirty="0"/>
              <a:t>extensive surveillance process in all States</a:t>
            </a:r>
            <a:r>
              <a:rPr lang="en-US" dirty="0"/>
              <a:t>, which WHO will verify regularly through a country review mechanism.</a:t>
            </a:r>
          </a:p>
          <a:p>
            <a:r>
              <a:rPr lang="en-US" sz="3200" b="1" dirty="0"/>
              <a:t>Enable WHO to share country data without consent</a:t>
            </a:r>
            <a:r>
              <a:rPr lang="en-US" dirty="0"/>
              <a:t>.</a:t>
            </a:r>
          </a:p>
          <a:p>
            <a:r>
              <a:rPr lang="en-US" sz="3200" b="1" dirty="0"/>
              <a:t>Give WHO control over certain country resources</a:t>
            </a:r>
            <a:r>
              <a:rPr lang="en-US" dirty="0"/>
              <a:t>, including requirements for financial contributions, and provision of intellectual property and know-how (within the broad definition of health products above).</a:t>
            </a:r>
          </a:p>
          <a:p>
            <a:r>
              <a:rPr lang="en-US" sz="2700" dirty="0"/>
              <a:t>Ensure national support for </a:t>
            </a:r>
            <a:r>
              <a:rPr lang="en-US" sz="3200" b="1" dirty="0"/>
              <a:t>promotion of censorship </a:t>
            </a:r>
            <a:r>
              <a:rPr lang="en-US" dirty="0"/>
              <a:t>to prevent contrary approaches and concerns from being freely disseminated.</a:t>
            </a:r>
          </a:p>
          <a:p>
            <a:r>
              <a:rPr lang="en-US" sz="3200" b="1" dirty="0"/>
              <a:t>Change existing IHR provisions </a:t>
            </a:r>
            <a:r>
              <a:rPr lang="en-US" dirty="0"/>
              <a:t>affecting individuals </a:t>
            </a:r>
            <a:r>
              <a:rPr lang="en-US" sz="3200" b="1" dirty="0"/>
              <a:t>from non-binding to binding </a:t>
            </a:r>
            <a:r>
              <a:rPr lang="en-US" sz="3200" dirty="0"/>
              <a:t>will include</a:t>
            </a:r>
            <a:r>
              <a:rPr lang="en-US" sz="3200" b="1" dirty="0"/>
              <a:t>:</a:t>
            </a:r>
            <a:r>
              <a:rPr lang="en-US" dirty="0"/>
              <a:t> </a:t>
            </a:r>
          </a:p>
          <a:p>
            <a:pPr lvl="1"/>
            <a:r>
              <a:rPr lang="en-US" sz="2800" b="1" dirty="0"/>
              <a:t>Travel restrictions, refusal of entry</a:t>
            </a:r>
          </a:p>
          <a:p>
            <a:pPr lvl="1"/>
            <a:r>
              <a:rPr lang="en-US" sz="2800" b="1" dirty="0"/>
              <a:t>Confinement (isolation), </a:t>
            </a:r>
          </a:p>
          <a:p>
            <a:pPr lvl="1"/>
            <a:r>
              <a:rPr lang="en-US" sz="2800" b="1" dirty="0"/>
              <a:t>Mandated medical examinations</a:t>
            </a:r>
          </a:p>
          <a:p>
            <a:pPr lvl="1"/>
            <a:r>
              <a:rPr lang="en-US" sz="2800" b="1" dirty="0"/>
              <a:t>Mandated vaccination</a:t>
            </a:r>
          </a:p>
          <a:p>
            <a:pPr lvl="1"/>
            <a:r>
              <a:rPr lang="en-US" sz="2800" b="1" dirty="0"/>
              <a:t>…. </a:t>
            </a:r>
            <a:endParaRPr lang="en-US" dirty="0"/>
          </a:p>
        </p:txBody>
      </p:sp>
      <p:sp>
        <p:nvSpPr>
          <p:cNvPr id="4" name="Slide Number Placeholder 3">
            <a:extLst>
              <a:ext uri="{FF2B5EF4-FFF2-40B4-BE49-F238E27FC236}">
                <a16:creationId xmlns:a16="http://schemas.microsoft.com/office/drawing/2014/main" id="{819107B0-4FB5-DE01-E243-ADE122520592}"/>
              </a:ext>
            </a:extLst>
          </p:cNvPr>
          <p:cNvSpPr>
            <a:spLocks noGrp="1"/>
          </p:cNvSpPr>
          <p:nvPr>
            <p:ph type="sldNum" sz="quarter" idx="12"/>
          </p:nvPr>
        </p:nvSpPr>
        <p:spPr/>
        <p:txBody>
          <a:bodyPr/>
          <a:lstStyle/>
          <a:p>
            <a:fld id="{EC75F3E9-F862-4C29-9BDA-F6F5EBA05FA3}" type="slidenum">
              <a:rPr lang="en-US" smtClean="0"/>
              <a:t>20</a:t>
            </a:fld>
            <a:endParaRPr lang="en-US"/>
          </a:p>
        </p:txBody>
      </p:sp>
    </p:spTree>
    <p:extLst>
      <p:ext uri="{BB962C8B-B14F-4D97-AF65-F5344CB8AC3E}">
        <p14:creationId xmlns:p14="http://schemas.microsoft.com/office/powerpoint/2010/main" val="163260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25A9-1F39-AAC6-0A3B-6F897B96F4FA}"/>
              </a:ext>
            </a:extLst>
          </p:cNvPr>
          <p:cNvSpPr>
            <a:spLocks noGrp="1"/>
          </p:cNvSpPr>
          <p:nvPr>
            <p:ph type="title"/>
          </p:nvPr>
        </p:nvSpPr>
        <p:spPr>
          <a:xfrm>
            <a:off x="838200" y="176866"/>
            <a:ext cx="10515600" cy="1325563"/>
          </a:xfrm>
        </p:spPr>
        <p:txBody>
          <a:bodyPr/>
          <a:lstStyle/>
          <a:p>
            <a:r>
              <a:rPr lang="en-US" sz="3600" dirty="0">
                <a:solidFill>
                  <a:srgbClr val="002060"/>
                </a:solidFill>
              </a:rPr>
              <a:t>CA+ (Treaty)</a:t>
            </a:r>
          </a:p>
        </p:txBody>
      </p:sp>
      <p:sp>
        <p:nvSpPr>
          <p:cNvPr id="3" name="Content Placeholder 2">
            <a:extLst>
              <a:ext uri="{FF2B5EF4-FFF2-40B4-BE49-F238E27FC236}">
                <a16:creationId xmlns:a16="http://schemas.microsoft.com/office/drawing/2014/main" id="{58B1C623-9388-5832-5638-9DA0D059C127}"/>
              </a:ext>
            </a:extLst>
          </p:cNvPr>
          <p:cNvSpPr>
            <a:spLocks noGrp="1"/>
          </p:cNvSpPr>
          <p:nvPr>
            <p:ph idx="1"/>
          </p:nvPr>
        </p:nvSpPr>
        <p:spPr/>
        <p:txBody>
          <a:bodyPr>
            <a:normAutofit/>
          </a:bodyPr>
          <a:lstStyle/>
          <a:p>
            <a:r>
              <a:rPr lang="en-US" sz="2400" dirty="0"/>
              <a:t>Set up an </a:t>
            </a:r>
            <a:r>
              <a:rPr lang="en-US" sz="2400" b="1" dirty="0"/>
              <a:t>international supply network </a:t>
            </a:r>
            <a:r>
              <a:rPr lang="en-US" sz="2400" dirty="0"/>
              <a:t>overseen by WHO</a:t>
            </a:r>
          </a:p>
          <a:p>
            <a:r>
              <a:rPr lang="en-US" sz="2400" b="1" dirty="0"/>
              <a:t>Fund the structures and processes </a:t>
            </a:r>
            <a:r>
              <a:rPr lang="en-US" sz="2400" dirty="0"/>
              <a:t>by requiring ≥5% of national health budgets to be devoted to health emergencies.</a:t>
            </a:r>
          </a:p>
          <a:p>
            <a:r>
              <a:rPr lang="en-US" sz="2400" b="1" dirty="0"/>
              <a:t>Set up a ‘Governing Body</a:t>
            </a:r>
            <a:r>
              <a:rPr lang="en-US" sz="2400" dirty="0"/>
              <a:t>’, under WHO auspices, to oversee the whole process.</a:t>
            </a:r>
          </a:p>
          <a:p>
            <a:r>
              <a:rPr lang="en-US" sz="2400" b="1" dirty="0"/>
              <a:t>Expand scope by emphasizing a ‘One Health’ agenda</a:t>
            </a:r>
            <a:r>
              <a:rPr lang="en-US" sz="2400" dirty="0"/>
              <a:t>, being defined as a recognition that a very broad range of aspects of life and the biosphere can impact health, and therefore fall under the ‘potential’ to spread harm across borders as an international health emergency.</a:t>
            </a:r>
          </a:p>
          <a:p>
            <a:endParaRPr lang="en-US" sz="2400" dirty="0"/>
          </a:p>
        </p:txBody>
      </p:sp>
      <p:sp>
        <p:nvSpPr>
          <p:cNvPr id="4" name="Slide Number Placeholder 3">
            <a:extLst>
              <a:ext uri="{FF2B5EF4-FFF2-40B4-BE49-F238E27FC236}">
                <a16:creationId xmlns:a16="http://schemas.microsoft.com/office/drawing/2014/main" id="{0BD279C0-843A-712B-DB8D-9F5DE62377F5}"/>
              </a:ext>
            </a:extLst>
          </p:cNvPr>
          <p:cNvSpPr>
            <a:spLocks noGrp="1"/>
          </p:cNvSpPr>
          <p:nvPr>
            <p:ph type="sldNum" sz="quarter" idx="12"/>
          </p:nvPr>
        </p:nvSpPr>
        <p:spPr/>
        <p:txBody>
          <a:bodyPr/>
          <a:lstStyle/>
          <a:p>
            <a:fld id="{EC75F3E9-F862-4C29-9BDA-F6F5EBA05FA3}" type="slidenum">
              <a:rPr lang="en-US" smtClean="0"/>
              <a:t>21</a:t>
            </a:fld>
            <a:endParaRPr lang="en-US"/>
          </a:p>
        </p:txBody>
      </p:sp>
    </p:spTree>
    <p:extLst>
      <p:ext uri="{BB962C8B-B14F-4D97-AF65-F5344CB8AC3E}">
        <p14:creationId xmlns:p14="http://schemas.microsoft.com/office/powerpoint/2010/main" val="2154158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235B-3E15-C5DF-7921-196B14AE5435}"/>
              </a:ext>
            </a:extLst>
          </p:cNvPr>
          <p:cNvSpPr>
            <a:spLocks noGrp="1"/>
          </p:cNvSpPr>
          <p:nvPr>
            <p:ph type="title"/>
          </p:nvPr>
        </p:nvSpPr>
        <p:spPr/>
        <p:txBody>
          <a:bodyPr/>
          <a:lstStyle/>
          <a:p>
            <a:r>
              <a:rPr lang="en-US" sz="3600" dirty="0">
                <a:solidFill>
                  <a:srgbClr val="002060"/>
                </a:solidFill>
              </a:rPr>
              <a:t>Timeline: IHR amendments</a:t>
            </a:r>
          </a:p>
        </p:txBody>
      </p:sp>
      <p:sp>
        <p:nvSpPr>
          <p:cNvPr id="3" name="Content Placeholder 2">
            <a:extLst>
              <a:ext uri="{FF2B5EF4-FFF2-40B4-BE49-F238E27FC236}">
                <a16:creationId xmlns:a16="http://schemas.microsoft.com/office/drawing/2014/main" id="{A5613183-FCB7-3821-0E02-26D4E770407E}"/>
              </a:ext>
            </a:extLst>
          </p:cNvPr>
          <p:cNvSpPr>
            <a:spLocks noGrp="1"/>
          </p:cNvSpPr>
          <p:nvPr>
            <p:ph idx="1"/>
          </p:nvPr>
        </p:nvSpPr>
        <p:spPr/>
        <p:txBody>
          <a:bodyPr/>
          <a:lstStyle/>
          <a:p>
            <a:r>
              <a:rPr lang="en-US" b="1" dirty="0"/>
              <a:t>WHA May 2024</a:t>
            </a:r>
            <a:r>
              <a:rPr lang="en-US" dirty="0"/>
              <a:t>: majority vote (of 196 States)</a:t>
            </a:r>
          </a:p>
          <a:p>
            <a:r>
              <a:rPr lang="en-US" dirty="0"/>
              <a:t>March 2025: End of 10 month rejection period</a:t>
            </a:r>
          </a:p>
          <a:p>
            <a:r>
              <a:rPr lang="en-US" dirty="0"/>
              <a:t>May 2025: Comes into force.</a:t>
            </a:r>
          </a:p>
          <a:p>
            <a:endParaRPr lang="en-US" dirty="0"/>
          </a:p>
          <a:p>
            <a:r>
              <a:rPr lang="en-US" dirty="0"/>
              <a:t>If opt out, then previous IHR (2005) version applies to that state, not the amendments.</a:t>
            </a:r>
          </a:p>
        </p:txBody>
      </p:sp>
      <p:sp>
        <p:nvSpPr>
          <p:cNvPr id="4" name="Slide Number Placeholder 3">
            <a:extLst>
              <a:ext uri="{FF2B5EF4-FFF2-40B4-BE49-F238E27FC236}">
                <a16:creationId xmlns:a16="http://schemas.microsoft.com/office/drawing/2014/main" id="{115ED2A0-B30E-AB6C-AE49-F8F1995A6F5A}"/>
              </a:ext>
            </a:extLst>
          </p:cNvPr>
          <p:cNvSpPr>
            <a:spLocks noGrp="1"/>
          </p:cNvSpPr>
          <p:nvPr>
            <p:ph type="sldNum" sz="quarter" idx="12"/>
          </p:nvPr>
        </p:nvSpPr>
        <p:spPr/>
        <p:txBody>
          <a:bodyPr/>
          <a:lstStyle/>
          <a:p>
            <a:fld id="{EC75F3E9-F862-4C29-9BDA-F6F5EBA05FA3}" type="slidenum">
              <a:rPr lang="en-US" smtClean="0"/>
              <a:t>22</a:t>
            </a:fld>
            <a:endParaRPr lang="en-US"/>
          </a:p>
        </p:txBody>
      </p:sp>
    </p:spTree>
    <p:extLst>
      <p:ext uri="{BB962C8B-B14F-4D97-AF65-F5344CB8AC3E}">
        <p14:creationId xmlns:p14="http://schemas.microsoft.com/office/powerpoint/2010/main" val="81358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1EF6-FE08-FEB7-E50B-E861B7162EE8}"/>
              </a:ext>
            </a:extLst>
          </p:cNvPr>
          <p:cNvSpPr>
            <a:spLocks noGrp="1"/>
          </p:cNvSpPr>
          <p:nvPr>
            <p:ph type="title"/>
          </p:nvPr>
        </p:nvSpPr>
        <p:spPr/>
        <p:txBody>
          <a:bodyPr/>
          <a:lstStyle/>
          <a:p>
            <a:r>
              <a:rPr lang="en-US" sz="3600" dirty="0">
                <a:solidFill>
                  <a:srgbClr val="002060"/>
                </a:solidFill>
              </a:rPr>
              <a:t>Timeline: INB ‘CA+’  (treaty)</a:t>
            </a:r>
          </a:p>
        </p:txBody>
      </p:sp>
      <p:sp>
        <p:nvSpPr>
          <p:cNvPr id="3" name="Content Placeholder 2">
            <a:extLst>
              <a:ext uri="{FF2B5EF4-FFF2-40B4-BE49-F238E27FC236}">
                <a16:creationId xmlns:a16="http://schemas.microsoft.com/office/drawing/2014/main" id="{C57F59E5-922F-DCAC-8CC7-787B37A26EA2}"/>
              </a:ext>
            </a:extLst>
          </p:cNvPr>
          <p:cNvSpPr>
            <a:spLocks noGrp="1"/>
          </p:cNvSpPr>
          <p:nvPr>
            <p:ph idx="1"/>
          </p:nvPr>
        </p:nvSpPr>
        <p:spPr/>
        <p:txBody>
          <a:bodyPr/>
          <a:lstStyle/>
          <a:p>
            <a:r>
              <a:rPr lang="en-US" b="1" dirty="0"/>
              <a:t>WHA May 2024</a:t>
            </a:r>
            <a:r>
              <a:rPr lang="en-US" dirty="0"/>
              <a:t>:  2/3 vote of 194 member states</a:t>
            </a:r>
          </a:p>
          <a:p>
            <a:r>
              <a:rPr lang="en-US" dirty="0"/>
              <a:t>Requires 30 countries to ratify</a:t>
            </a:r>
          </a:p>
          <a:p>
            <a:r>
              <a:rPr lang="en-US" dirty="0"/>
              <a:t>Then comes into force (for those countries) 30 days later.</a:t>
            </a:r>
          </a:p>
          <a:p>
            <a:endParaRPr lang="en-US" dirty="0"/>
          </a:p>
          <a:p>
            <a:pPr marL="0" indent="0">
              <a:buNone/>
            </a:pPr>
            <a:r>
              <a:rPr lang="en-US" i="1" dirty="0"/>
              <a:t>(Based on current draft)</a:t>
            </a:r>
          </a:p>
        </p:txBody>
      </p:sp>
      <p:sp>
        <p:nvSpPr>
          <p:cNvPr id="4" name="Slide Number Placeholder 3">
            <a:extLst>
              <a:ext uri="{FF2B5EF4-FFF2-40B4-BE49-F238E27FC236}">
                <a16:creationId xmlns:a16="http://schemas.microsoft.com/office/drawing/2014/main" id="{D79DAE8B-A4AD-9BCB-2AE2-7B356FF30E53}"/>
              </a:ext>
            </a:extLst>
          </p:cNvPr>
          <p:cNvSpPr>
            <a:spLocks noGrp="1"/>
          </p:cNvSpPr>
          <p:nvPr>
            <p:ph type="sldNum" sz="quarter" idx="12"/>
          </p:nvPr>
        </p:nvSpPr>
        <p:spPr/>
        <p:txBody>
          <a:bodyPr/>
          <a:lstStyle/>
          <a:p>
            <a:fld id="{EC75F3E9-F862-4C29-9BDA-F6F5EBA05FA3}" type="slidenum">
              <a:rPr lang="en-US" smtClean="0"/>
              <a:t>23</a:t>
            </a:fld>
            <a:endParaRPr lang="en-US"/>
          </a:p>
        </p:txBody>
      </p:sp>
    </p:spTree>
    <p:extLst>
      <p:ext uri="{BB962C8B-B14F-4D97-AF65-F5344CB8AC3E}">
        <p14:creationId xmlns:p14="http://schemas.microsoft.com/office/powerpoint/2010/main" val="137148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0DA8-34BA-FC14-0257-2B8566A3A6A6}"/>
              </a:ext>
            </a:extLst>
          </p:cNvPr>
          <p:cNvSpPr>
            <a:spLocks noGrp="1"/>
          </p:cNvSpPr>
          <p:nvPr>
            <p:ph type="title"/>
          </p:nvPr>
        </p:nvSpPr>
        <p:spPr>
          <a:xfrm>
            <a:off x="838200" y="288925"/>
            <a:ext cx="10515600" cy="943722"/>
          </a:xfrm>
        </p:spPr>
        <p:txBody>
          <a:bodyPr>
            <a:normAutofit/>
          </a:bodyPr>
          <a:lstStyle/>
          <a:p>
            <a:r>
              <a:rPr lang="en-US" sz="4000" dirty="0">
                <a:solidFill>
                  <a:srgbClr val="002060"/>
                </a:solidFill>
              </a:rPr>
              <a:t>Summary</a:t>
            </a:r>
          </a:p>
        </p:txBody>
      </p:sp>
      <p:sp>
        <p:nvSpPr>
          <p:cNvPr id="3" name="Content Placeholder 2">
            <a:extLst>
              <a:ext uri="{FF2B5EF4-FFF2-40B4-BE49-F238E27FC236}">
                <a16:creationId xmlns:a16="http://schemas.microsoft.com/office/drawing/2014/main" id="{691D8791-2203-5AD4-D8D1-94E1D32C193B}"/>
              </a:ext>
            </a:extLst>
          </p:cNvPr>
          <p:cNvSpPr>
            <a:spLocks noGrp="1"/>
          </p:cNvSpPr>
          <p:nvPr>
            <p:ph idx="1"/>
          </p:nvPr>
        </p:nvSpPr>
        <p:spPr>
          <a:xfrm>
            <a:off x="648931" y="1232647"/>
            <a:ext cx="11182746" cy="5381829"/>
          </a:xfrm>
        </p:spPr>
        <p:txBody>
          <a:bodyPr>
            <a:normAutofit/>
          </a:bodyPr>
          <a:lstStyle/>
          <a:p>
            <a:pPr>
              <a:spcAft>
                <a:spcPts val="600"/>
              </a:spcAft>
            </a:pPr>
            <a:r>
              <a:rPr lang="en-US" dirty="0">
                <a:solidFill>
                  <a:srgbClr val="002060"/>
                </a:solidFill>
              </a:rPr>
              <a:t>Pandemics are relatively rare, low-burden events</a:t>
            </a:r>
          </a:p>
          <a:p>
            <a:pPr>
              <a:spcAft>
                <a:spcPts val="600"/>
              </a:spcAft>
            </a:pPr>
            <a:r>
              <a:rPr lang="en-US" dirty="0">
                <a:solidFill>
                  <a:srgbClr val="002060"/>
                </a:solidFill>
              </a:rPr>
              <a:t>WHO’s recent record (Covid) is incompetent, and against public health principles</a:t>
            </a:r>
          </a:p>
          <a:p>
            <a:pPr>
              <a:spcAft>
                <a:spcPts val="600"/>
              </a:spcAft>
            </a:pPr>
            <a:r>
              <a:rPr lang="en-US" dirty="0">
                <a:solidFill>
                  <a:srgbClr val="002060"/>
                </a:solidFill>
              </a:rPr>
              <a:t>Rational approaches would recognize national and local priorities</a:t>
            </a:r>
          </a:p>
          <a:p>
            <a:pPr>
              <a:spcAft>
                <a:spcPts val="600"/>
              </a:spcAft>
            </a:pPr>
            <a:r>
              <a:rPr lang="en-US" dirty="0">
                <a:solidFill>
                  <a:srgbClr val="002060"/>
                </a:solidFill>
              </a:rPr>
              <a:t>Health policy must be free of conflict of interest.</a:t>
            </a:r>
          </a:p>
          <a:p>
            <a:pPr>
              <a:spcAft>
                <a:spcPts val="600"/>
              </a:spcAft>
            </a:pPr>
            <a:r>
              <a:rPr lang="en-US" dirty="0">
                <a:solidFill>
                  <a:srgbClr val="002060"/>
                </a:solidFill>
              </a:rPr>
              <a:t>Current directions for pandemic preparedness will ensure repeated ‘emergencies’ with additive harm</a:t>
            </a:r>
          </a:p>
          <a:p>
            <a:pPr>
              <a:spcAft>
                <a:spcPts val="600"/>
              </a:spcAft>
            </a:pPr>
            <a:r>
              <a:rPr lang="en-US" dirty="0">
                <a:solidFill>
                  <a:srgbClr val="002060"/>
                </a:solidFill>
              </a:rPr>
              <a:t>Legislators urgently need to protect democracy from predatory corporate greed, expressed through corruption of public health</a:t>
            </a:r>
          </a:p>
          <a:p>
            <a:pPr>
              <a:spcAft>
                <a:spcPts val="600"/>
              </a:spcAft>
            </a:pPr>
            <a:endParaRPr lang="en-US" dirty="0"/>
          </a:p>
        </p:txBody>
      </p:sp>
      <p:sp>
        <p:nvSpPr>
          <p:cNvPr id="4" name="Slide Number Placeholder 3">
            <a:extLst>
              <a:ext uri="{FF2B5EF4-FFF2-40B4-BE49-F238E27FC236}">
                <a16:creationId xmlns:a16="http://schemas.microsoft.com/office/drawing/2014/main" id="{84460091-EFAD-9A37-E16F-9E1691A51ECD}"/>
              </a:ext>
            </a:extLst>
          </p:cNvPr>
          <p:cNvSpPr>
            <a:spLocks noGrp="1"/>
          </p:cNvSpPr>
          <p:nvPr>
            <p:ph type="sldNum" sz="quarter" idx="12"/>
          </p:nvPr>
        </p:nvSpPr>
        <p:spPr/>
        <p:txBody>
          <a:bodyPr/>
          <a:lstStyle/>
          <a:p>
            <a:fld id="{EC75F3E9-F862-4C29-9BDA-F6F5EBA05FA3}" type="slidenum">
              <a:rPr lang="en-US" smtClean="0"/>
              <a:t>24</a:t>
            </a:fld>
            <a:endParaRPr lang="en-US"/>
          </a:p>
        </p:txBody>
      </p:sp>
    </p:spTree>
    <p:extLst>
      <p:ext uri="{BB962C8B-B14F-4D97-AF65-F5344CB8AC3E}">
        <p14:creationId xmlns:p14="http://schemas.microsoft.com/office/powerpoint/2010/main" val="94383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FF84-49B1-2D1E-BF17-F574837F3AEE}"/>
              </a:ext>
            </a:extLst>
          </p:cNvPr>
          <p:cNvSpPr>
            <a:spLocks noGrp="1"/>
          </p:cNvSpPr>
          <p:nvPr>
            <p:ph type="title"/>
          </p:nvPr>
        </p:nvSpPr>
        <p:spPr>
          <a:xfrm>
            <a:off x="1113864" y="1812084"/>
            <a:ext cx="9964271" cy="1325563"/>
          </a:xfrm>
        </p:spPr>
        <p:txBody>
          <a:bodyPr>
            <a:normAutofit/>
          </a:bodyPr>
          <a:lstStyle/>
          <a:p>
            <a:pPr algn="ctr"/>
            <a:r>
              <a:rPr lang="en-US" sz="4000" dirty="0">
                <a:solidFill>
                  <a:srgbClr val="002060"/>
                </a:solidFill>
              </a:rPr>
              <a:t>Thank you</a:t>
            </a:r>
          </a:p>
        </p:txBody>
      </p:sp>
      <p:sp>
        <p:nvSpPr>
          <p:cNvPr id="3" name="Slide Number Placeholder 2">
            <a:extLst>
              <a:ext uri="{FF2B5EF4-FFF2-40B4-BE49-F238E27FC236}">
                <a16:creationId xmlns:a16="http://schemas.microsoft.com/office/drawing/2014/main" id="{E428E8AC-5876-56D3-B550-EB68A64BD0DE}"/>
              </a:ext>
            </a:extLst>
          </p:cNvPr>
          <p:cNvSpPr>
            <a:spLocks noGrp="1"/>
          </p:cNvSpPr>
          <p:nvPr>
            <p:ph type="sldNum" sz="quarter" idx="12"/>
          </p:nvPr>
        </p:nvSpPr>
        <p:spPr/>
        <p:txBody>
          <a:bodyPr/>
          <a:lstStyle/>
          <a:p>
            <a:fld id="{EC75F3E9-F862-4C29-9BDA-F6F5EBA05FA3}" type="slidenum">
              <a:rPr lang="en-US" smtClean="0"/>
              <a:t>25</a:t>
            </a:fld>
            <a:endParaRPr lang="en-US"/>
          </a:p>
        </p:txBody>
      </p:sp>
    </p:spTree>
    <p:extLst>
      <p:ext uri="{BB962C8B-B14F-4D97-AF65-F5344CB8AC3E}">
        <p14:creationId xmlns:p14="http://schemas.microsoft.com/office/powerpoint/2010/main" val="37354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5803-74A9-0338-E1E4-047B3745827E}"/>
              </a:ext>
            </a:extLst>
          </p:cNvPr>
          <p:cNvSpPr>
            <a:spLocks noGrp="1"/>
          </p:cNvSpPr>
          <p:nvPr>
            <p:ph type="title"/>
          </p:nvPr>
        </p:nvSpPr>
        <p:spPr>
          <a:xfrm>
            <a:off x="663388" y="147128"/>
            <a:ext cx="10551459" cy="935134"/>
          </a:xfrm>
        </p:spPr>
        <p:txBody>
          <a:bodyPr vert="horz" lIns="91440" tIns="45720" rIns="91440" bIns="45720" rtlCol="0" anchor="ctr">
            <a:noAutofit/>
          </a:bodyPr>
          <a:lstStyle/>
          <a:p>
            <a:r>
              <a:rPr lang="en-US" sz="3600" dirty="0">
                <a:solidFill>
                  <a:srgbClr val="002060"/>
                </a:solidFill>
              </a:rPr>
              <a:t>World Bank Pandemic FIF (Financial Intermediary Fund)</a:t>
            </a:r>
          </a:p>
        </p:txBody>
      </p:sp>
      <p:pic>
        <p:nvPicPr>
          <p:cNvPr id="5" name="Picture 4">
            <a:extLst>
              <a:ext uri="{FF2B5EF4-FFF2-40B4-BE49-F238E27FC236}">
                <a16:creationId xmlns:a16="http://schemas.microsoft.com/office/drawing/2014/main" id="{EE2E04E6-4258-FF18-21A8-75C2CCD2FBA4}"/>
              </a:ext>
            </a:extLst>
          </p:cNvPr>
          <p:cNvPicPr>
            <a:picLocks noChangeAspect="1"/>
          </p:cNvPicPr>
          <p:nvPr/>
        </p:nvPicPr>
        <p:blipFill>
          <a:blip r:embed="rId2"/>
          <a:stretch>
            <a:fillRect/>
          </a:stretch>
        </p:blipFill>
        <p:spPr>
          <a:xfrm>
            <a:off x="3461070" y="1407459"/>
            <a:ext cx="4956093" cy="3775250"/>
          </a:xfrm>
          <a:prstGeom prst="rect">
            <a:avLst/>
          </a:prstGeom>
        </p:spPr>
      </p:pic>
      <p:pic>
        <p:nvPicPr>
          <p:cNvPr id="4" name="Picture 3">
            <a:extLst>
              <a:ext uri="{FF2B5EF4-FFF2-40B4-BE49-F238E27FC236}">
                <a16:creationId xmlns:a16="http://schemas.microsoft.com/office/drawing/2014/main" id="{E5118FD6-65C8-4BCE-1A04-0BBF6F80D626}"/>
              </a:ext>
            </a:extLst>
          </p:cNvPr>
          <p:cNvPicPr>
            <a:picLocks noChangeAspect="1"/>
          </p:cNvPicPr>
          <p:nvPr/>
        </p:nvPicPr>
        <p:blipFill>
          <a:blip r:embed="rId3"/>
          <a:stretch>
            <a:fillRect/>
          </a:stretch>
        </p:blipFill>
        <p:spPr>
          <a:xfrm>
            <a:off x="873718" y="1407459"/>
            <a:ext cx="2114287" cy="300428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E24C8BCA-6C15-CEA1-C113-38F03155C01C}"/>
              </a:ext>
            </a:extLst>
          </p:cNvPr>
          <p:cNvPicPr>
            <a:picLocks noChangeAspect="1"/>
          </p:cNvPicPr>
          <p:nvPr/>
        </p:nvPicPr>
        <p:blipFill>
          <a:blip r:embed="rId4"/>
          <a:stretch>
            <a:fillRect/>
          </a:stretch>
        </p:blipFill>
        <p:spPr>
          <a:xfrm>
            <a:off x="9442308" y="1936391"/>
            <a:ext cx="1921520" cy="1492609"/>
          </a:xfrm>
          <a:prstGeom prst="rect">
            <a:avLst/>
          </a:prstGeom>
        </p:spPr>
      </p:pic>
      <p:pic>
        <p:nvPicPr>
          <p:cNvPr id="7" name="Picture 6">
            <a:extLst>
              <a:ext uri="{FF2B5EF4-FFF2-40B4-BE49-F238E27FC236}">
                <a16:creationId xmlns:a16="http://schemas.microsoft.com/office/drawing/2014/main" id="{13DB0038-62D4-DB9C-9E7C-090EDBD87132}"/>
              </a:ext>
            </a:extLst>
          </p:cNvPr>
          <p:cNvPicPr>
            <a:picLocks noChangeAspect="1"/>
          </p:cNvPicPr>
          <p:nvPr/>
        </p:nvPicPr>
        <p:blipFill>
          <a:blip r:embed="rId5"/>
          <a:stretch>
            <a:fillRect/>
          </a:stretch>
        </p:blipFill>
        <p:spPr>
          <a:xfrm>
            <a:off x="9442308" y="1082262"/>
            <a:ext cx="2430815" cy="633714"/>
          </a:xfrm>
          <a:prstGeom prst="rect">
            <a:avLst/>
          </a:prstGeom>
        </p:spPr>
      </p:pic>
      <p:sp>
        <p:nvSpPr>
          <p:cNvPr id="3" name="Slide Number Placeholder 2">
            <a:extLst>
              <a:ext uri="{FF2B5EF4-FFF2-40B4-BE49-F238E27FC236}">
                <a16:creationId xmlns:a16="http://schemas.microsoft.com/office/drawing/2014/main" id="{A44E45E9-E575-0401-7FDF-C742CDE59B40}"/>
              </a:ext>
            </a:extLst>
          </p:cNvPr>
          <p:cNvSpPr>
            <a:spLocks noGrp="1"/>
          </p:cNvSpPr>
          <p:nvPr>
            <p:ph type="sldNum" sz="quarter" idx="12"/>
          </p:nvPr>
        </p:nvSpPr>
        <p:spPr/>
        <p:txBody>
          <a:bodyPr/>
          <a:lstStyle/>
          <a:p>
            <a:fld id="{EC75F3E9-F862-4C29-9BDA-F6F5EBA05FA3}" type="slidenum">
              <a:rPr lang="en-US" smtClean="0"/>
              <a:t>26</a:t>
            </a:fld>
            <a:endParaRPr lang="en-US"/>
          </a:p>
        </p:txBody>
      </p:sp>
    </p:spTree>
    <p:extLst>
      <p:ext uri="{BB962C8B-B14F-4D97-AF65-F5344CB8AC3E}">
        <p14:creationId xmlns:p14="http://schemas.microsoft.com/office/powerpoint/2010/main" val="27808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1AF2-4FFF-8A85-E4F8-C4AE86A8B683}"/>
              </a:ext>
            </a:extLst>
          </p:cNvPr>
          <p:cNvSpPr>
            <a:spLocks noGrp="1"/>
          </p:cNvSpPr>
          <p:nvPr>
            <p:ph type="title"/>
          </p:nvPr>
        </p:nvSpPr>
        <p:spPr/>
        <p:txBody>
          <a:bodyPr>
            <a:normAutofit/>
          </a:bodyPr>
          <a:lstStyle/>
          <a:p>
            <a:r>
              <a:rPr lang="en-US" sz="3600" dirty="0">
                <a:solidFill>
                  <a:srgbClr val="002060"/>
                </a:solidFill>
              </a:rPr>
              <a:t>WHO: Intervening years</a:t>
            </a:r>
          </a:p>
        </p:txBody>
      </p:sp>
      <p:sp>
        <p:nvSpPr>
          <p:cNvPr id="3" name="Content Placeholder 2">
            <a:extLst>
              <a:ext uri="{FF2B5EF4-FFF2-40B4-BE49-F238E27FC236}">
                <a16:creationId xmlns:a16="http://schemas.microsoft.com/office/drawing/2014/main" id="{633C1F00-9824-B891-3F88-B60C672D4C6D}"/>
              </a:ext>
            </a:extLst>
          </p:cNvPr>
          <p:cNvSpPr>
            <a:spLocks noGrp="1"/>
          </p:cNvSpPr>
          <p:nvPr>
            <p:ph idx="1"/>
          </p:nvPr>
        </p:nvSpPr>
        <p:spPr>
          <a:xfrm>
            <a:off x="838200" y="1690688"/>
            <a:ext cx="10515600" cy="4802187"/>
          </a:xfrm>
        </p:spPr>
        <p:txBody>
          <a:bodyPr>
            <a:normAutofit lnSpcReduction="10000"/>
          </a:bodyPr>
          <a:lstStyle/>
          <a:p>
            <a:pPr marL="0" indent="0">
              <a:buNone/>
            </a:pPr>
            <a:r>
              <a:rPr lang="en-US" dirty="0"/>
              <a:t>Alma Ata Declaration,  1978:  </a:t>
            </a:r>
          </a:p>
          <a:p>
            <a:r>
              <a:rPr lang="en-AU" sz="2200" b="1" dirty="0">
                <a:highlight>
                  <a:srgbClr val="FFFF00"/>
                </a:highlight>
                <a:latin typeface="Calibri" panose="020F0502020204030204" pitchFamily="34" charset="0"/>
              </a:rPr>
              <a:t>Article IV: … The people have the right and duty to participate individually and collectively in the planning and implementation of their health care.</a:t>
            </a:r>
            <a:endParaRPr lang="en-US" sz="2200" b="1" dirty="0">
              <a:highlight>
                <a:srgbClr val="FFFF00"/>
              </a:highlight>
              <a:latin typeface="Calibri" panose="020F0502020204030204" pitchFamily="34" charset="0"/>
            </a:endParaRPr>
          </a:p>
          <a:p>
            <a:pPr marL="268288" marR="457200" indent="-268288">
              <a:lnSpc>
                <a:spcPct val="107000"/>
              </a:lnSpc>
              <a:spcAft>
                <a:spcPts val="800"/>
              </a:spcAft>
            </a:pPr>
            <a:r>
              <a:rPr lang="en-AU" sz="2200" b="1" dirty="0">
                <a:highlight>
                  <a:srgbClr val="FFFF00"/>
                </a:highlight>
                <a:latin typeface="Calibri" panose="020F0502020204030204" pitchFamily="34" charset="0"/>
              </a:rPr>
              <a:t>Primary care, in Article VII(5): … requires and promotes maximum community and individual self-reliance and participation in the planning, organization, operation and control of primary health care, …</a:t>
            </a:r>
            <a:endParaRPr lang="en-US" sz="22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r>
              <a:rPr lang="en-US" dirty="0"/>
              <a:t>Local decision-making, decentralized, horizontal, community empowerment </a:t>
            </a:r>
            <a:r>
              <a:rPr lang="en-US" dirty="0" err="1"/>
              <a:t>etc</a:t>
            </a:r>
            <a:r>
              <a:rPr lang="en-US" dirty="0"/>
              <a:t>……</a:t>
            </a:r>
          </a:p>
          <a:p>
            <a:pPr marL="0" indent="0" algn="ctr">
              <a:buNone/>
            </a:pPr>
            <a:endParaRPr lang="en-US" dirty="0"/>
          </a:p>
          <a:p>
            <a:pPr marL="0" indent="0" algn="ctr">
              <a:buNone/>
            </a:pPr>
            <a:r>
              <a:rPr lang="en-US" sz="3500" dirty="0">
                <a:solidFill>
                  <a:srgbClr val="002060"/>
                </a:solidFill>
                <a:latin typeface="+mj-lt"/>
                <a:ea typeface="+mj-ea"/>
                <a:cs typeface="+mj-cs"/>
              </a:rPr>
              <a:t>What happened?</a:t>
            </a:r>
          </a:p>
        </p:txBody>
      </p:sp>
      <p:sp>
        <p:nvSpPr>
          <p:cNvPr id="4" name="Slide Number Placeholder 3">
            <a:extLst>
              <a:ext uri="{FF2B5EF4-FFF2-40B4-BE49-F238E27FC236}">
                <a16:creationId xmlns:a16="http://schemas.microsoft.com/office/drawing/2014/main" id="{2E545AE5-9B7E-4D6C-BA63-9F6BC08432B5}"/>
              </a:ext>
            </a:extLst>
          </p:cNvPr>
          <p:cNvSpPr>
            <a:spLocks noGrp="1"/>
          </p:cNvSpPr>
          <p:nvPr>
            <p:ph type="sldNum" sz="quarter" idx="12"/>
          </p:nvPr>
        </p:nvSpPr>
        <p:spPr/>
        <p:txBody>
          <a:bodyPr/>
          <a:lstStyle/>
          <a:p>
            <a:fld id="{EC75F3E9-F862-4C29-9BDA-F6F5EBA05FA3}" type="slidenum">
              <a:rPr lang="en-US" smtClean="0"/>
              <a:t>3</a:t>
            </a:fld>
            <a:endParaRPr lang="en-US"/>
          </a:p>
        </p:txBody>
      </p:sp>
    </p:spTree>
    <p:extLst>
      <p:ext uri="{BB962C8B-B14F-4D97-AF65-F5344CB8AC3E}">
        <p14:creationId xmlns:p14="http://schemas.microsoft.com/office/powerpoint/2010/main" val="179979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FD09A32-E646-F461-A865-E60FB829D97E}"/>
              </a:ext>
            </a:extLst>
          </p:cNvPr>
          <p:cNvSpPr/>
          <p:nvPr/>
        </p:nvSpPr>
        <p:spPr>
          <a:xfrm>
            <a:off x="5904744" y="3630285"/>
            <a:ext cx="2617076" cy="40990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D86D4F9-4BDA-A161-D137-F03BD80252D1}"/>
              </a:ext>
            </a:extLst>
          </p:cNvPr>
          <p:cNvSpPr>
            <a:spLocks noGrp="1"/>
          </p:cNvSpPr>
          <p:nvPr>
            <p:ph type="title"/>
          </p:nvPr>
        </p:nvSpPr>
        <p:spPr>
          <a:xfrm>
            <a:off x="838200" y="365125"/>
            <a:ext cx="10515600" cy="1325563"/>
          </a:xfrm>
        </p:spPr>
        <p:txBody>
          <a:bodyPr/>
          <a:lstStyle/>
          <a:p>
            <a:r>
              <a:rPr lang="en-US" sz="3600" dirty="0">
                <a:solidFill>
                  <a:srgbClr val="002060"/>
                </a:solidFill>
              </a:rPr>
              <a:t>WHO budget 2022-23</a:t>
            </a:r>
            <a:endParaRPr lang="en-US" sz="2400" dirty="0"/>
          </a:p>
        </p:txBody>
      </p:sp>
      <p:pic>
        <p:nvPicPr>
          <p:cNvPr id="4" name="Picture 3">
            <a:extLst>
              <a:ext uri="{FF2B5EF4-FFF2-40B4-BE49-F238E27FC236}">
                <a16:creationId xmlns:a16="http://schemas.microsoft.com/office/drawing/2014/main" id="{165DCE33-2ABD-B711-9F38-6609C37F4B78}"/>
              </a:ext>
            </a:extLst>
          </p:cNvPr>
          <p:cNvPicPr>
            <a:picLocks noChangeAspect="1"/>
          </p:cNvPicPr>
          <p:nvPr/>
        </p:nvPicPr>
        <p:blipFill>
          <a:blip r:embed="rId2"/>
          <a:stretch>
            <a:fillRect/>
          </a:stretch>
        </p:blipFill>
        <p:spPr>
          <a:xfrm>
            <a:off x="1132025" y="1463306"/>
            <a:ext cx="9176471" cy="4743860"/>
          </a:xfrm>
          <a:prstGeom prst="rect">
            <a:avLst/>
          </a:prstGeom>
        </p:spPr>
      </p:pic>
      <p:sp>
        <p:nvSpPr>
          <p:cNvPr id="8" name="Oval 7">
            <a:extLst>
              <a:ext uri="{FF2B5EF4-FFF2-40B4-BE49-F238E27FC236}">
                <a16:creationId xmlns:a16="http://schemas.microsoft.com/office/drawing/2014/main" id="{705AECAF-329D-33A2-D76C-9EB4FE630F41}"/>
              </a:ext>
            </a:extLst>
          </p:cNvPr>
          <p:cNvSpPr/>
          <p:nvPr/>
        </p:nvSpPr>
        <p:spPr>
          <a:xfrm>
            <a:off x="5637229" y="3336131"/>
            <a:ext cx="5109328" cy="52790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F7B1186-272B-F2E1-BAD7-3F8A92E52F18}"/>
              </a:ext>
            </a:extLst>
          </p:cNvPr>
          <p:cNvSpPr txBox="1"/>
          <p:nvPr/>
        </p:nvSpPr>
        <p:spPr>
          <a:xfrm>
            <a:off x="8238565" y="6294876"/>
            <a:ext cx="3496235" cy="246221"/>
          </a:xfrm>
          <a:prstGeom prst="rect">
            <a:avLst/>
          </a:prstGeom>
          <a:noFill/>
        </p:spPr>
        <p:txBody>
          <a:bodyPr wrap="square" rtlCol="0">
            <a:spAutoFit/>
          </a:bodyPr>
          <a:lstStyle/>
          <a:p>
            <a:r>
              <a:rPr lang="en-US" sz="1000" dirty="0"/>
              <a:t>https://open.who.int/2022-23/contributors/contributor</a:t>
            </a:r>
          </a:p>
        </p:txBody>
      </p:sp>
      <p:sp>
        <p:nvSpPr>
          <p:cNvPr id="5" name="Slide Number Placeholder 4">
            <a:extLst>
              <a:ext uri="{FF2B5EF4-FFF2-40B4-BE49-F238E27FC236}">
                <a16:creationId xmlns:a16="http://schemas.microsoft.com/office/drawing/2014/main" id="{8C1A2830-3C7A-7080-BC1A-86A9F60FC3C1}"/>
              </a:ext>
            </a:extLst>
          </p:cNvPr>
          <p:cNvSpPr>
            <a:spLocks noGrp="1"/>
          </p:cNvSpPr>
          <p:nvPr>
            <p:ph type="sldNum" sz="quarter" idx="12"/>
          </p:nvPr>
        </p:nvSpPr>
        <p:spPr/>
        <p:txBody>
          <a:bodyPr/>
          <a:lstStyle/>
          <a:p>
            <a:fld id="{EC75F3E9-F862-4C29-9BDA-F6F5EBA05FA3}" type="slidenum">
              <a:rPr lang="en-US" smtClean="0"/>
              <a:t>4</a:t>
            </a:fld>
            <a:endParaRPr lang="en-US"/>
          </a:p>
        </p:txBody>
      </p:sp>
    </p:spTree>
    <p:extLst>
      <p:ext uri="{BB962C8B-B14F-4D97-AF65-F5344CB8AC3E}">
        <p14:creationId xmlns:p14="http://schemas.microsoft.com/office/powerpoint/2010/main" val="131085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8BF2E9-7F3E-398E-0FD1-4F51521C7BA1}"/>
              </a:ext>
            </a:extLst>
          </p:cNvPr>
          <p:cNvSpPr txBox="1">
            <a:spLocks/>
          </p:cNvSpPr>
          <p:nvPr/>
        </p:nvSpPr>
        <p:spPr>
          <a:xfrm>
            <a:off x="70682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02060"/>
                </a:solidFill>
                <a:latin typeface="+mj-lt"/>
                <a:ea typeface="+mj-ea"/>
                <a:cs typeface="+mj-cs"/>
              </a:defRPr>
            </a:lvl1pPr>
          </a:lstStyle>
          <a:p>
            <a:r>
              <a:rPr lang="en-US" dirty="0"/>
              <a:t>WHO budget 2022-23       </a:t>
            </a:r>
            <a:endParaRPr lang="en-US" sz="2400" dirty="0"/>
          </a:p>
        </p:txBody>
      </p:sp>
      <p:sp>
        <p:nvSpPr>
          <p:cNvPr id="7" name="TextBox 6">
            <a:extLst>
              <a:ext uri="{FF2B5EF4-FFF2-40B4-BE49-F238E27FC236}">
                <a16:creationId xmlns:a16="http://schemas.microsoft.com/office/drawing/2014/main" id="{3181F7EF-942C-3889-FAA8-4D6E8309B972}"/>
              </a:ext>
            </a:extLst>
          </p:cNvPr>
          <p:cNvSpPr txBox="1"/>
          <p:nvPr/>
        </p:nvSpPr>
        <p:spPr>
          <a:xfrm>
            <a:off x="2017984" y="4094932"/>
            <a:ext cx="2406869" cy="369332"/>
          </a:xfrm>
          <a:prstGeom prst="rect">
            <a:avLst/>
          </a:prstGeom>
          <a:noFill/>
        </p:spPr>
        <p:txBody>
          <a:bodyPr wrap="square" rtlCol="0">
            <a:spAutoFit/>
          </a:bodyPr>
          <a:lstStyle/>
          <a:p>
            <a:r>
              <a:rPr lang="en-US" dirty="0"/>
              <a:t>Germany</a:t>
            </a:r>
          </a:p>
        </p:txBody>
      </p:sp>
      <p:sp>
        <p:nvSpPr>
          <p:cNvPr id="8" name="TextBox 7">
            <a:extLst>
              <a:ext uri="{FF2B5EF4-FFF2-40B4-BE49-F238E27FC236}">
                <a16:creationId xmlns:a16="http://schemas.microsoft.com/office/drawing/2014/main" id="{C8BE4429-21CE-7D07-E5AD-ECA28483745D}"/>
              </a:ext>
            </a:extLst>
          </p:cNvPr>
          <p:cNvSpPr txBox="1"/>
          <p:nvPr/>
        </p:nvSpPr>
        <p:spPr>
          <a:xfrm>
            <a:off x="2017985" y="3116869"/>
            <a:ext cx="2406869" cy="369332"/>
          </a:xfrm>
          <a:prstGeom prst="rect">
            <a:avLst/>
          </a:prstGeom>
          <a:noFill/>
        </p:spPr>
        <p:txBody>
          <a:bodyPr wrap="square" rtlCol="0">
            <a:spAutoFit/>
          </a:bodyPr>
          <a:lstStyle/>
          <a:p>
            <a:r>
              <a:rPr lang="en-US" dirty="0"/>
              <a:t>Gates Foundation</a:t>
            </a:r>
          </a:p>
        </p:txBody>
      </p:sp>
      <p:sp>
        <p:nvSpPr>
          <p:cNvPr id="9" name="TextBox 8">
            <a:extLst>
              <a:ext uri="{FF2B5EF4-FFF2-40B4-BE49-F238E27FC236}">
                <a16:creationId xmlns:a16="http://schemas.microsoft.com/office/drawing/2014/main" id="{EB2682CF-7633-7F8E-0960-724292DC30FD}"/>
              </a:ext>
            </a:extLst>
          </p:cNvPr>
          <p:cNvSpPr txBox="1"/>
          <p:nvPr/>
        </p:nvSpPr>
        <p:spPr>
          <a:xfrm>
            <a:off x="2017984" y="5714320"/>
            <a:ext cx="2406869" cy="369332"/>
          </a:xfrm>
          <a:prstGeom prst="rect">
            <a:avLst/>
          </a:prstGeom>
          <a:noFill/>
        </p:spPr>
        <p:txBody>
          <a:bodyPr wrap="square" rtlCol="0">
            <a:spAutoFit/>
          </a:bodyPr>
          <a:lstStyle/>
          <a:p>
            <a:r>
              <a:rPr lang="en-US" dirty="0"/>
              <a:t>Gavi</a:t>
            </a:r>
          </a:p>
        </p:txBody>
      </p:sp>
      <p:sp>
        <p:nvSpPr>
          <p:cNvPr id="12" name="TextBox 11">
            <a:extLst>
              <a:ext uri="{FF2B5EF4-FFF2-40B4-BE49-F238E27FC236}">
                <a16:creationId xmlns:a16="http://schemas.microsoft.com/office/drawing/2014/main" id="{76B4CDBA-BCD7-EFDE-DDE8-80EC254B2BD3}"/>
              </a:ext>
            </a:extLst>
          </p:cNvPr>
          <p:cNvSpPr txBox="1"/>
          <p:nvPr/>
        </p:nvSpPr>
        <p:spPr>
          <a:xfrm>
            <a:off x="2017985" y="2088368"/>
            <a:ext cx="1083433" cy="369332"/>
          </a:xfrm>
          <a:prstGeom prst="rect">
            <a:avLst/>
          </a:prstGeom>
          <a:noFill/>
        </p:spPr>
        <p:txBody>
          <a:bodyPr wrap="square" rtlCol="0">
            <a:spAutoFit/>
          </a:bodyPr>
          <a:lstStyle/>
          <a:p>
            <a:r>
              <a:rPr lang="en-US" dirty="0"/>
              <a:t>USA</a:t>
            </a:r>
          </a:p>
        </p:txBody>
      </p:sp>
      <p:sp>
        <p:nvSpPr>
          <p:cNvPr id="14" name="TextBox 13">
            <a:extLst>
              <a:ext uri="{FF2B5EF4-FFF2-40B4-BE49-F238E27FC236}">
                <a16:creationId xmlns:a16="http://schemas.microsoft.com/office/drawing/2014/main" id="{E05484CD-8339-2742-67F3-24269DECF562}"/>
              </a:ext>
            </a:extLst>
          </p:cNvPr>
          <p:cNvSpPr txBox="1"/>
          <p:nvPr/>
        </p:nvSpPr>
        <p:spPr>
          <a:xfrm>
            <a:off x="2017984" y="4907136"/>
            <a:ext cx="2406869" cy="369332"/>
          </a:xfrm>
          <a:prstGeom prst="rect">
            <a:avLst/>
          </a:prstGeom>
          <a:noFill/>
        </p:spPr>
        <p:txBody>
          <a:bodyPr wrap="square" rtlCol="0">
            <a:spAutoFit/>
          </a:bodyPr>
          <a:lstStyle/>
          <a:p>
            <a:r>
              <a:rPr lang="en-US" dirty="0"/>
              <a:t>Euro Commission</a:t>
            </a:r>
          </a:p>
        </p:txBody>
      </p:sp>
      <p:pic>
        <p:nvPicPr>
          <p:cNvPr id="3" name="Picture 2">
            <a:extLst>
              <a:ext uri="{FF2B5EF4-FFF2-40B4-BE49-F238E27FC236}">
                <a16:creationId xmlns:a16="http://schemas.microsoft.com/office/drawing/2014/main" id="{F52BFA7C-FFEF-1C45-0F34-35C39C0161A2}"/>
              </a:ext>
            </a:extLst>
          </p:cNvPr>
          <p:cNvPicPr>
            <a:picLocks noChangeAspect="1"/>
          </p:cNvPicPr>
          <p:nvPr/>
        </p:nvPicPr>
        <p:blipFill>
          <a:blip r:embed="rId2"/>
          <a:stretch>
            <a:fillRect/>
          </a:stretch>
        </p:blipFill>
        <p:spPr>
          <a:xfrm>
            <a:off x="3833476" y="939784"/>
            <a:ext cx="6891732" cy="5726818"/>
          </a:xfrm>
          <a:prstGeom prst="rect">
            <a:avLst/>
          </a:prstGeom>
        </p:spPr>
      </p:pic>
      <p:sp>
        <p:nvSpPr>
          <p:cNvPr id="2" name="TextBox 1">
            <a:extLst>
              <a:ext uri="{FF2B5EF4-FFF2-40B4-BE49-F238E27FC236}">
                <a16:creationId xmlns:a16="http://schemas.microsoft.com/office/drawing/2014/main" id="{DAC6492E-4331-7168-9F81-C7C88AA86E73}"/>
              </a:ext>
            </a:extLst>
          </p:cNvPr>
          <p:cNvSpPr txBox="1"/>
          <p:nvPr/>
        </p:nvSpPr>
        <p:spPr>
          <a:xfrm>
            <a:off x="8458244" y="662781"/>
            <a:ext cx="3496235" cy="246221"/>
          </a:xfrm>
          <a:prstGeom prst="rect">
            <a:avLst/>
          </a:prstGeom>
          <a:noFill/>
        </p:spPr>
        <p:txBody>
          <a:bodyPr wrap="square" rtlCol="0">
            <a:spAutoFit/>
          </a:bodyPr>
          <a:lstStyle/>
          <a:p>
            <a:r>
              <a:rPr lang="en-US" sz="1000" dirty="0"/>
              <a:t>https://open.who.int/2022-23/contributors/contributor</a:t>
            </a:r>
          </a:p>
        </p:txBody>
      </p:sp>
      <p:sp>
        <p:nvSpPr>
          <p:cNvPr id="4" name="Slide Number Placeholder 3">
            <a:extLst>
              <a:ext uri="{FF2B5EF4-FFF2-40B4-BE49-F238E27FC236}">
                <a16:creationId xmlns:a16="http://schemas.microsoft.com/office/drawing/2014/main" id="{A9BC36C6-17B9-1616-B596-19DB525D9B51}"/>
              </a:ext>
            </a:extLst>
          </p:cNvPr>
          <p:cNvSpPr>
            <a:spLocks noGrp="1"/>
          </p:cNvSpPr>
          <p:nvPr>
            <p:ph type="sldNum" sz="quarter" idx="12"/>
          </p:nvPr>
        </p:nvSpPr>
        <p:spPr/>
        <p:txBody>
          <a:bodyPr/>
          <a:lstStyle/>
          <a:p>
            <a:fld id="{EC75F3E9-F862-4C29-9BDA-F6F5EBA05FA3}" type="slidenum">
              <a:rPr lang="en-US" smtClean="0"/>
              <a:t>5</a:t>
            </a:fld>
            <a:endParaRPr lang="en-US"/>
          </a:p>
        </p:txBody>
      </p:sp>
    </p:spTree>
    <p:extLst>
      <p:ext uri="{BB962C8B-B14F-4D97-AF65-F5344CB8AC3E}">
        <p14:creationId xmlns:p14="http://schemas.microsoft.com/office/powerpoint/2010/main" val="340961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4E2393-4D88-4C68-98BF-85A99F16A37C}"/>
              </a:ext>
            </a:extLst>
          </p:cNvPr>
          <p:cNvSpPr txBox="1"/>
          <p:nvPr/>
        </p:nvSpPr>
        <p:spPr>
          <a:xfrm>
            <a:off x="2369976" y="2472612"/>
            <a:ext cx="6774024" cy="1200329"/>
          </a:xfrm>
          <a:prstGeom prst="rect">
            <a:avLst/>
          </a:prstGeom>
          <a:noFill/>
        </p:spPr>
        <p:txBody>
          <a:bodyPr wrap="square" rtlCol="0">
            <a:spAutoFit/>
          </a:bodyPr>
          <a:lstStyle/>
          <a:p>
            <a:pPr algn="ctr"/>
            <a:r>
              <a:rPr lang="en-US" sz="3600" dirty="0">
                <a:solidFill>
                  <a:srgbClr val="002060"/>
                </a:solidFill>
              </a:rPr>
              <a:t>COVID-19</a:t>
            </a:r>
          </a:p>
          <a:p>
            <a:pPr algn="ctr"/>
            <a:r>
              <a:rPr lang="en-US" sz="3600" dirty="0">
                <a:solidFill>
                  <a:srgbClr val="002060"/>
                </a:solidFill>
              </a:rPr>
              <a:t>A new pandemic for the new WHO</a:t>
            </a:r>
          </a:p>
        </p:txBody>
      </p:sp>
      <p:sp>
        <p:nvSpPr>
          <p:cNvPr id="2" name="Slide Number Placeholder 1">
            <a:extLst>
              <a:ext uri="{FF2B5EF4-FFF2-40B4-BE49-F238E27FC236}">
                <a16:creationId xmlns:a16="http://schemas.microsoft.com/office/drawing/2014/main" id="{C3E39D91-D040-8A60-1E2C-AA6DAA720039}"/>
              </a:ext>
            </a:extLst>
          </p:cNvPr>
          <p:cNvSpPr>
            <a:spLocks noGrp="1"/>
          </p:cNvSpPr>
          <p:nvPr>
            <p:ph type="sldNum" sz="quarter" idx="12"/>
          </p:nvPr>
        </p:nvSpPr>
        <p:spPr/>
        <p:txBody>
          <a:bodyPr/>
          <a:lstStyle/>
          <a:p>
            <a:fld id="{EC75F3E9-F862-4C29-9BDA-F6F5EBA05FA3}" type="slidenum">
              <a:rPr lang="en-US" smtClean="0"/>
              <a:t>6</a:t>
            </a:fld>
            <a:endParaRPr lang="en-US"/>
          </a:p>
        </p:txBody>
      </p:sp>
    </p:spTree>
    <p:extLst>
      <p:ext uri="{BB962C8B-B14F-4D97-AF65-F5344CB8AC3E}">
        <p14:creationId xmlns:p14="http://schemas.microsoft.com/office/powerpoint/2010/main" val="107517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41E3-C0A1-CDEC-ECF6-BCD82A702187}"/>
              </a:ext>
            </a:extLst>
          </p:cNvPr>
          <p:cNvSpPr>
            <a:spLocks noGrp="1"/>
          </p:cNvSpPr>
          <p:nvPr>
            <p:ph type="title"/>
          </p:nvPr>
        </p:nvSpPr>
        <p:spPr>
          <a:xfrm>
            <a:off x="838200" y="365126"/>
            <a:ext cx="10515600" cy="927206"/>
          </a:xfrm>
        </p:spPr>
        <p:txBody>
          <a:bodyPr>
            <a:normAutofit/>
          </a:bodyPr>
          <a:lstStyle/>
          <a:p>
            <a:r>
              <a:rPr lang="en-US" sz="3600" dirty="0">
                <a:solidFill>
                  <a:srgbClr val="002060"/>
                </a:solidFill>
              </a:rPr>
              <a:t>WHO pandemic flu NPI Guidelines, 2019</a:t>
            </a:r>
          </a:p>
        </p:txBody>
      </p:sp>
      <p:pic>
        <p:nvPicPr>
          <p:cNvPr id="5" name="Content Placeholder 4">
            <a:extLst>
              <a:ext uri="{FF2B5EF4-FFF2-40B4-BE49-F238E27FC236}">
                <a16:creationId xmlns:a16="http://schemas.microsoft.com/office/drawing/2014/main" id="{D32E5B8C-5F6D-D52E-2AFE-424532C511B7}"/>
              </a:ext>
            </a:extLst>
          </p:cNvPr>
          <p:cNvPicPr>
            <a:picLocks noGrp="1" noChangeAspect="1"/>
          </p:cNvPicPr>
          <p:nvPr>
            <p:ph idx="1"/>
          </p:nvPr>
        </p:nvPicPr>
        <p:blipFill>
          <a:blip r:embed="rId2"/>
          <a:stretch>
            <a:fillRect/>
          </a:stretch>
        </p:blipFill>
        <p:spPr>
          <a:xfrm>
            <a:off x="953315" y="1292332"/>
            <a:ext cx="2249692" cy="3210547"/>
          </a:xfr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2AA40C9C-32D1-4EEE-646C-375DB94038F4}"/>
              </a:ext>
            </a:extLst>
          </p:cNvPr>
          <p:cNvGrpSpPr/>
          <p:nvPr/>
        </p:nvGrpSpPr>
        <p:grpSpPr>
          <a:xfrm>
            <a:off x="3365770" y="1292332"/>
            <a:ext cx="8336604" cy="3210547"/>
            <a:chOff x="4760155" y="1353013"/>
            <a:chExt cx="6146799" cy="2323969"/>
          </a:xfrm>
        </p:grpSpPr>
        <p:grpSp>
          <p:nvGrpSpPr>
            <p:cNvPr id="11" name="Group 10">
              <a:extLst>
                <a:ext uri="{FF2B5EF4-FFF2-40B4-BE49-F238E27FC236}">
                  <a16:creationId xmlns:a16="http://schemas.microsoft.com/office/drawing/2014/main" id="{38B9B2C5-29A3-3EEB-255E-ADC3F675E8DF}"/>
                </a:ext>
              </a:extLst>
            </p:cNvPr>
            <p:cNvGrpSpPr/>
            <p:nvPr/>
          </p:nvGrpSpPr>
          <p:grpSpPr>
            <a:xfrm>
              <a:off x="4760155" y="1353013"/>
              <a:ext cx="6146799" cy="2323969"/>
              <a:chOff x="5657815" y="1809214"/>
              <a:chExt cx="4633362" cy="1514648"/>
            </a:xfrm>
          </p:grpSpPr>
          <p:pic>
            <p:nvPicPr>
              <p:cNvPr id="7" name="Picture 6">
                <a:extLst>
                  <a:ext uri="{FF2B5EF4-FFF2-40B4-BE49-F238E27FC236}">
                    <a16:creationId xmlns:a16="http://schemas.microsoft.com/office/drawing/2014/main" id="{FB0761E0-E048-0CA2-6717-FD5B46DC7FC0}"/>
                  </a:ext>
                </a:extLst>
              </p:cNvPr>
              <p:cNvPicPr>
                <a:picLocks noChangeAspect="1"/>
              </p:cNvPicPr>
              <p:nvPr/>
            </p:nvPicPr>
            <p:blipFill>
              <a:blip r:embed="rId3"/>
              <a:stretch>
                <a:fillRect/>
              </a:stretch>
            </p:blipFill>
            <p:spPr>
              <a:xfrm>
                <a:off x="5657815" y="2142660"/>
                <a:ext cx="4633362" cy="1181202"/>
              </a:xfrm>
              <a:prstGeom prst="rect">
                <a:avLst/>
              </a:prstGeom>
            </p:spPr>
          </p:pic>
          <p:pic>
            <p:nvPicPr>
              <p:cNvPr id="10" name="Picture 9">
                <a:extLst>
                  <a:ext uri="{FF2B5EF4-FFF2-40B4-BE49-F238E27FC236}">
                    <a16:creationId xmlns:a16="http://schemas.microsoft.com/office/drawing/2014/main" id="{F62C1DA4-E592-31CF-6BE7-BB282F5FF1A0}"/>
                  </a:ext>
                </a:extLst>
              </p:cNvPr>
              <p:cNvPicPr>
                <a:picLocks noChangeAspect="1"/>
              </p:cNvPicPr>
              <p:nvPr/>
            </p:nvPicPr>
            <p:blipFill>
              <a:blip r:embed="rId4"/>
              <a:stretch>
                <a:fillRect/>
              </a:stretch>
            </p:blipFill>
            <p:spPr>
              <a:xfrm>
                <a:off x="6648501" y="1809214"/>
                <a:ext cx="3642676" cy="251482"/>
              </a:xfrm>
              <a:prstGeom prst="rect">
                <a:avLst/>
              </a:prstGeom>
            </p:spPr>
          </p:pic>
        </p:grpSp>
        <p:sp>
          <p:nvSpPr>
            <p:cNvPr id="12" name="Rectangle 11">
              <a:extLst>
                <a:ext uri="{FF2B5EF4-FFF2-40B4-BE49-F238E27FC236}">
                  <a16:creationId xmlns:a16="http://schemas.microsoft.com/office/drawing/2014/main" id="{771CF1CA-D212-9DCF-8C89-7788A35285A3}"/>
                </a:ext>
              </a:extLst>
            </p:cNvPr>
            <p:cNvSpPr/>
            <p:nvPr/>
          </p:nvSpPr>
          <p:spPr>
            <a:xfrm>
              <a:off x="6180082" y="2460748"/>
              <a:ext cx="2289547" cy="8521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E38598-1BE5-434E-360A-760A22CCD581}"/>
                </a:ext>
              </a:extLst>
            </p:cNvPr>
            <p:cNvSpPr/>
            <p:nvPr/>
          </p:nvSpPr>
          <p:spPr>
            <a:xfrm>
              <a:off x="9002455" y="2452945"/>
              <a:ext cx="1633710" cy="11030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DBB3F7-7C27-340C-0A6C-4D7A8233F58C}"/>
                </a:ext>
              </a:extLst>
            </p:cNvPr>
            <p:cNvSpPr/>
            <p:nvPr/>
          </p:nvSpPr>
          <p:spPr>
            <a:xfrm>
              <a:off x="4760155" y="2017479"/>
              <a:ext cx="1224288" cy="5225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284AB01-82C7-0137-8367-891346DB4A3A}"/>
              </a:ext>
            </a:extLst>
          </p:cNvPr>
          <p:cNvGrpSpPr/>
          <p:nvPr/>
        </p:nvGrpSpPr>
        <p:grpSpPr>
          <a:xfrm>
            <a:off x="767244" y="4686232"/>
            <a:ext cx="7171065" cy="1920029"/>
            <a:chOff x="4327515" y="3804592"/>
            <a:chExt cx="7171065" cy="1920029"/>
          </a:xfrm>
        </p:grpSpPr>
        <p:sp>
          <p:nvSpPr>
            <p:cNvPr id="18" name="TextBox 17">
              <a:extLst>
                <a:ext uri="{FF2B5EF4-FFF2-40B4-BE49-F238E27FC236}">
                  <a16:creationId xmlns:a16="http://schemas.microsoft.com/office/drawing/2014/main" id="{22FCB884-1BAF-A3E5-9A71-C6E0533C01C0}"/>
                </a:ext>
              </a:extLst>
            </p:cNvPr>
            <p:cNvSpPr txBox="1"/>
            <p:nvPr/>
          </p:nvSpPr>
          <p:spPr>
            <a:xfrm>
              <a:off x="4538509" y="3804592"/>
              <a:ext cx="6097656" cy="646331"/>
            </a:xfrm>
            <a:prstGeom prst="rect">
              <a:avLst/>
            </a:prstGeom>
            <a:noFill/>
          </p:spPr>
          <p:txBody>
            <a:bodyPr wrap="square">
              <a:spAutoFit/>
            </a:bodyPr>
            <a:lstStyle/>
            <a:p>
              <a:r>
                <a:rPr lang="en-US" dirty="0"/>
                <a:t>Isolation of sick individuals:</a:t>
              </a:r>
            </a:p>
            <a:p>
              <a:endParaRPr lang="en-US" dirty="0"/>
            </a:p>
          </p:txBody>
        </p:sp>
        <p:pic>
          <p:nvPicPr>
            <p:cNvPr id="6" name="Picture 5">
              <a:extLst>
                <a:ext uri="{FF2B5EF4-FFF2-40B4-BE49-F238E27FC236}">
                  <a16:creationId xmlns:a16="http://schemas.microsoft.com/office/drawing/2014/main" id="{0C63FC6B-F400-60AA-A5A7-07DEE015672F}"/>
                </a:ext>
              </a:extLst>
            </p:cNvPr>
            <p:cNvPicPr>
              <a:picLocks noChangeAspect="1"/>
            </p:cNvPicPr>
            <p:nvPr/>
          </p:nvPicPr>
          <p:blipFill>
            <a:blip r:embed="rId5"/>
            <a:stretch>
              <a:fillRect/>
            </a:stretch>
          </p:blipFill>
          <p:spPr>
            <a:xfrm>
              <a:off x="4327515" y="4295776"/>
              <a:ext cx="7171065" cy="1428845"/>
            </a:xfrm>
            <a:prstGeom prst="rect">
              <a:avLst/>
            </a:prstGeom>
          </p:spPr>
        </p:pic>
      </p:grpSp>
      <p:sp>
        <p:nvSpPr>
          <p:cNvPr id="8" name="Rectangle 7">
            <a:extLst>
              <a:ext uri="{FF2B5EF4-FFF2-40B4-BE49-F238E27FC236}">
                <a16:creationId xmlns:a16="http://schemas.microsoft.com/office/drawing/2014/main" id="{932402BB-DED5-702A-9AF7-9B7CDDC2F54D}"/>
              </a:ext>
            </a:extLst>
          </p:cNvPr>
          <p:cNvSpPr/>
          <p:nvPr/>
        </p:nvSpPr>
        <p:spPr>
          <a:xfrm>
            <a:off x="1413072" y="6004822"/>
            <a:ext cx="999437" cy="234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08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3F4DCA-6868-4666-8549-57D3637C1668}"/>
              </a:ext>
            </a:extLst>
          </p:cNvPr>
          <p:cNvPicPr>
            <a:picLocks noChangeAspect="1"/>
          </p:cNvPicPr>
          <p:nvPr/>
        </p:nvPicPr>
        <p:blipFill>
          <a:blip r:embed="rId2"/>
          <a:stretch>
            <a:fillRect/>
          </a:stretch>
        </p:blipFill>
        <p:spPr>
          <a:xfrm>
            <a:off x="1768068" y="2072201"/>
            <a:ext cx="7617384" cy="4283282"/>
          </a:xfrm>
          <a:prstGeom prst="rect">
            <a:avLst/>
          </a:prstGeom>
        </p:spPr>
      </p:pic>
      <p:sp>
        <p:nvSpPr>
          <p:cNvPr id="6" name="TextBox 5">
            <a:extLst>
              <a:ext uri="{FF2B5EF4-FFF2-40B4-BE49-F238E27FC236}">
                <a16:creationId xmlns:a16="http://schemas.microsoft.com/office/drawing/2014/main" id="{A4F91F92-8B02-41C8-91F5-08D9B299EAAB}"/>
              </a:ext>
            </a:extLst>
          </p:cNvPr>
          <p:cNvSpPr txBox="1"/>
          <p:nvPr/>
        </p:nvSpPr>
        <p:spPr>
          <a:xfrm>
            <a:off x="2246920" y="6324705"/>
            <a:ext cx="7402872" cy="246221"/>
          </a:xfrm>
          <a:prstGeom prst="rect">
            <a:avLst/>
          </a:prstGeom>
          <a:noFill/>
        </p:spPr>
        <p:txBody>
          <a:bodyPr wrap="square" rtlCol="0">
            <a:spAutoFit/>
          </a:bodyPr>
          <a:lstStyle/>
          <a:p>
            <a:r>
              <a:rPr lang="en-US" sz="1000" dirty="0"/>
              <a:t>https://www.thelancet.com/journals/laninf/article/PIIS1473-3099(20)30243-7/fulltext</a:t>
            </a:r>
          </a:p>
        </p:txBody>
      </p:sp>
      <p:pic>
        <p:nvPicPr>
          <p:cNvPr id="8" name="Picture 7">
            <a:extLst>
              <a:ext uri="{FF2B5EF4-FFF2-40B4-BE49-F238E27FC236}">
                <a16:creationId xmlns:a16="http://schemas.microsoft.com/office/drawing/2014/main" id="{C62E16C9-2246-48FF-9490-74CBD86F7C6A}"/>
              </a:ext>
            </a:extLst>
          </p:cNvPr>
          <p:cNvPicPr>
            <a:picLocks noChangeAspect="1"/>
          </p:cNvPicPr>
          <p:nvPr/>
        </p:nvPicPr>
        <p:blipFill>
          <a:blip r:embed="rId3"/>
          <a:stretch>
            <a:fillRect/>
          </a:stretch>
        </p:blipFill>
        <p:spPr>
          <a:xfrm>
            <a:off x="8080512" y="247275"/>
            <a:ext cx="3866502" cy="1418539"/>
          </a:xfrm>
          <a:prstGeom prst="rect">
            <a:avLst/>
          </a:prstGeom>
          <a:ln>
            <a:solidFill>
              <a:schemeClr val="accent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2A63884-0E9B-4BD4-B2B7-CD4AECC5FE91}"/>
              </a:ext>
            </a:extLst>
          </p:cNvPr>
          <p:cNvSpPr txBox="1"/>
          <p:nvPr/>
        </p:nvSpPr>
        <p:spPr>
          <a:xfrm>
            <a:off x="7773150" y="1712168"/>
            <a:ext cx="4481227" cy="338554"/>
          </a:xfrm>
          <a:prstGeom prst="rect">
            <a:avLst/>
          </a:prstGeom>
          <a:noFill/>
        </p:spPr>
        <p:txBody>
          <a:bodyPr wrap="none" rtlCol="0">
            <a:spAutoFit/>
          </a:bodyPr>
          <a:lstStyle/>
          <a:p>
            <a:r>
              <a:rPr lang="en-US" sz="1600" dirty="0"/>
              <a:t>Verity et al. (Imperial College)  Lancet March 2020.  </a:t>
            </a:r>
          </a:p>
        </p:txBody>
      </p:sp>
      <p:sp>
        <p:nvSpPr>
          <p:cNvPr id="2" name="Title 1">
            <a:extLst>
              <a:ext uri="{FF2B5EF4-FFF2-40B4-BE49-F238E27FC236}">
                <a16:creationId xmlns:a16="http://schemas.microsoft.com/office/drawing/2014/main" id="{C4D5D163-5141-2E0E-F00A-F8F24EEA9FA2}"/>
              </a:ext>
            </a:extLst>
          </p:cNvPr>
          <p:cNvSpPr>
            <a:spLocks noGrp="1"/>
          </p:cNvSpPr>
          <p:nvPr>
            <p:ph type="title"/>
          </p:nvPr>
        </p:nvSpPr>
        <p:spPr>
          <a:xfrm>
            <a:off x="755374" y="365125"/>
            <a:ext cx="6892766" cy="1325563"/>
          </a:xfrm>
        </p:spPr>
        <p:txBody>
          <a:bodyPr>
            <a:normAutofit fontScale="90000"/>
          </a:bodyPr>
          <a:lstStyle/>
          <a:p>
            <a:r>
              <a:rPr lang="en-US" sz="3600" dirty="0">
                <a:solidFill>
                  <a:srgbClr val="002060"/>
                </a:solidFill>
              </a:rPr>
              <a:t>COVID-19 mortality: Rare in  young and mid-aged people – known early 2020</a:t>
            </a:r>
          </a:p>
        </p:txBody>
      </p:sp>
      <p:sp>
        <p:nvSpPr>
          <p:cNvPr id="3" name="Slide Number Placeholder 2">
            <a:extLst>
              <a:ext uri="{FF2B5EF4-FFF2-40B4-BE49-F238E27FC236}">
                <a16:creationId xmlns:a16="http://schemas.microsoft.com/office/drawing/2014/main" id="{C5B122D4-47C1-3657-C35F-57F03AC6EB82}"/>
              </a:ext>
            </a:extLst>
          </p:cNvPr>
          <p:cNvSpPr>
            <a:spLocks noGrp="1"/>
          </p:cNvSpPr>
          <p:nvPr>
            <p:ph type="sldNum" sz="quarter" idx="12"/>
          </p:nvPr>
        </p:nvSpPr>
        <p:spPr/>
        <p:txBody>
          <a:bodyPr/>
          <a:lstStyle/>
          <a:p>
            <a:fld id="{EC75F3E9-F862-4C29-9BDA-F6F5EBA05FA3}" type="slidenum">
              <a:rPr lang="en-US" smtClean="0"/>
              <a:t>8</a:t>
            </a:fld>
            <a:endParaRPr lang="en-US"/>
          </a:p>
        </p:txBody>
      </p:sp>
    </p:spTree>
    <p:extLst>
      <p:ext uri="{BB962C8B-B14F-4D97-AF65-F5344CB8AC3E}">
        <p14:creationId xmlns:p14="http://schemas.microsoft.com/office/powerpoint/2010/main" val="165876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5FF9C4-6E0C-4BA4-A37F-FE116E44A32D}"/>
              </a:ext>
            </a:extLst>
          </p:cNvPr>
          <p:cNvPicPr>
            <a:picLocks noChangeAspect="1"/>
          </p:cNvPicPr>
          <p:nvPr/>
        </p:nvPicPr>
        <p:blipFill>
          <a:blip r:embed="rId2"/>
          <a:stretch>
            <a:fillRect/>
          </a:stretch>
        </p:blipFill>
        <p:spPr>
          <a:xfrm>
            <a:off x="8300277" y="933060"/>
            <a:ext cx="3524870" cy="3610947"/>
          </a:xfrm>
          <a:prstGeom prst="rect">
            <a:avLst/>
          </a:prstGeom>
        </p:spPr>
      </p:pic>
      <p:pic>
        <p:nvPicPr>
          <p:cNvPr id="5" name="Picture 4">
            <a:extLst>
              <a:ext uri="{FF2B5EF4-FFF2-40B4-BE49-F238E27FC236}">
                <a16:creationId xmlns:a16="http://schemas.microsoft.com/office/drawing/2014/main" id="{C22152C0-F3CB-40E0-97F1-0989FE1D0661}"/>
              </a:ext>
            </a:extLst>
          </p:cNvPr>
          <p:cNvPicPr>
            <a:picLocks noChangeAspect="1"/>
          </p:cNvPicPr>
          <p:nvPr/>
        </p:nvPicPr>
        <p:blipFill>
          <a:blip r:embed="rId3"/>
          <a:stretch>
            <a:fillRect/>
          </a:stretch>
        </p:blipFill>
        <p:spPr>
          <a:xfrm>
            <a:off x="4385439" y="933060"/>
            <a:ext cx="3562561" cy="3760237"/>
          </a:xfrm>
          <a:prstGeom prst="rect">
            <a:avLst/>
          </a:prstGeom>
        </p:spPr>
      </p:pic>
      <p:pic>
        <p:nvPicPr>
          <p:cNvPr id="7" name="Picture 6">
            <a:extLst>
              <a:ext uri="{FF2B5EF4-FFF2-40B4-BE49-F238E27FC236}">
                <a16:creationId xmlns:a16="http://schemas.microsoft.com/office/drawing/2014/main" id="{FD984531-B42B-4660-B03C-3FEE61D0E63B}"/>
              </a:ext>
            </a:extLst>
          </p:cNvPr>
          <p:cNvPicPr>
            <a:picLocks noChangeAspect="1"/>
          </p:cNvPicPr>
          <p:nvPr/>
        </p:nvPicPr>
        <p:blipFill>
          <a:blip r:embed="rId4"/>
          <a:stretch>
            <a:fillRect/>
          </a:stretch>
        </p:blipFill>
        <p:spPr>
          <a:xfrm>
            <a:off x="509490" y="933061"/>
            <a:ext cx="3523672" cy="3650970"/>
          </a:xfrm>
          <a:prstGeom prst="rect">
            <a:avLst/>
          </a:prstGeom>
        </p:spPr>
      </p:pic>
      <p:sp>
        <p:nvSpPr>
          <p:cNvPr id="9" name="TextBox 8">
            <a:extLst>
              <a:ext uri="{FF2B5EF4-FFF2-40B4-BE49-F238E27FC236}">
                <a16:creationId xmlns:a16="http://schemas.microsoft.com/office/drawing/2014/main" id="{EC42AF51-7AE3-45BC-8A67-01DDAD340EED}"/>
              </a:ext>
            </a:extLst>
          </p:cNvPr>
          <p:cNvSpPr txBox="1"/>
          <p:nvPr/>
        </p:nvSpPr>
        <p:spPr>
          <a:xfrm>
            <a:off x="9635321" y="4758558"/>
            <a:ext cx="2472128" cy="246221"/>
          </a:xfrm>
          <a:prstGeom prst="rect">
            <a:avLst/>
          </a:prstGeom>
          <a:noFill/>
        </p:spPr>
        <p:txBody>
          <a:bodyPr wrap="square">
            <a:spAutoFit/>
          </a:bodyPr>
          <a:lstStyle/>
          <a:p>
            <a:r>
              <a:rPr lang="en-US" sz="1000" dirty="0"/>
              <a:t>https://www.populationpyramid.net/</a:t>
            </a:r>
          </a:p>
        </p:txBody>
      </p:sp>
      <p:grpSp>
        <p:nvGrpSpPr>
          <p:cNvPr id="2" name="Group 1">
            <a:extLst>
              <a:ext uri="{FF2B5EF4-FFF2-40B4-BE49-F238E27FC236}">
                <a16:creationId xmlns:a16="http://schemas.microsoft.com/office/drawing/2014/main" id="{4E312945-8EDD-473B-8229-4340043BB1C1}"/>
              </a:ext>
            </a:extLst>
          </p:cNvPr>
          <p:cNvGrpSpPr/>
          <p:nvPr/>
        </p:nvGrpSpPr>
        <p:grpSpPr>
          <a:xfrm>
            <a:off x="157212" y="2273970"/>
            <a:ext cx="11747241" cy="1583094"/>
            <a:chOff x="157212" y="2273970"/>
            <a:chExt cx="11747241" cy="1583094"/>
          </a:xfrm>
        </p:grpSpPr>
        <p:cxnSp>
          <p:nvCxnSpPr>
            <p:cNvPr id="11" name="Straight Connector 10">
              <a:extLst>
                <a:ext uri="{FF2B5EF4-FFF2-40B4-BE49-F238E27FC236}">
                  <a16:creationId xmlns:a16="http://schemas.microsoft.com/office/drawing/2014/main" id="{C5C53B18-0F8F-4E16-B4FD-9AAD4F2331EC}"/>
                </a:ext>
              </a:extLst>
            </p:cNvPr>
            <p:cNvCxnSpPr/>
            <p:nvPr/>
          </p:nvCxnSpPr>
          <p:spPr>
            <a:xfrm>
              <a:off x="157212" y="3857064"/>
              <a:ext cx="1174724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90F29A-C2FA-4EE4-9581-D6649F031724}"/>
                </a:ext>
              </a:extLst>
            </p:cNvPr>
            <p:cNvCxnSpPr/>
            <p:nvPr/>
          </p:nvCxnSpPr>
          <p:spPr>
            <a:xfrm>
              <a:off x="157212" y="2273970"/>
              <a:ext cx="11747241"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1C69DCE1-DF3B-3910-237F-52A148BED4CA}"/>
              </a:ext>
            </a:extLst>
          </p:cNvPr>
          <p:cNvSpPr txBox="1"/>
          <p:nvPr/>
        </p:nvSpPr>
        <p:spPr>
          <a:xfrm>
            <a:off x="458991" y="5439850"/>
            <a:ext cx="6574107" cy="400110"/>
          </a:xfrm>
          <a:prstGeom prst="rect">
            <a:avLst/>
          </a:prstGeom>
          <a:noFill/>
        </p:spPr>
        <p:txBody>
          <a:bodyPr wrap="square" rtlCol="0">
            <a:spAutoFit/>
          </a:bodyPr>
          <a:lstStyle/>
          <a:p>
            <a:r>
              <a:rPr lang="en-US" sz="2000" b="1" dirty="0"/>
              <a:t>Obesity and diabetes also rarer in sub-Saharan Africa</a:t>
            </a:r>
          </a:p>
        </p:txBody>
      </p:sp>
      <p:sp>
        <p:nvSpPr>
          <p:cNvPr id="6" name="Title 1">
            <a:extLst>
              <a:ext uri="{FF2B5EF4-FFF2-40B4-BE49-F238E27FC236}">
                <a16:creationId xmlns:a16="http://schemas.microsoft.com/office/drawing/2014/main" id="{7F930229-D73D-5A82-B208-C6CB24F9F162}"/>
              </a:ext>
            </a:extLst>
          </p:cNvPr>
          <p:cNvSpPr txBox="1">
            <a:spLocks/>
          </p:cNvSpPr>
          <p:nvPr/>
        </p:nvSpPr>
        <p:spPr>
          <a:xfrm>
            <a:off x="777031" y="156218"/>
            <a:ext cx="10682152" cy="664889"/>
          </a:xfrm>
          <a:prstGeom prst="rect">
            <a:avLst/>
          </a:prstGeom>
        </p:spPr>
        <p:txBody>
          <a:bodyPr/>
          <a:lstStyle>
            <a:lvl1pPr algn="l" defTabSz="914400" rtl="0" eaLnBrk="1" latinLnBrk="0" hangingPunct="1">
              <a:lnSpc>
                <a:spcPct val="90000"/>
              </a:lnSpc>
              <a:spcBef>
                <a:spcPct val="0"/>
              </a:spcBef>
              <a:buNone/>
              <a:defRPr sz="3600" kern="1200">
                <a:solidFill>
                  <a:srgbClr val="002060"/>
                </a:solidFill>
                <a:latin typeface="+mj-lt"/>
                <a:ea typeface="+mj-ea"/>
                <a:cs typeface="+mj-cs"/>
              </a:defRPr>
            </a:lvl1pPr>
          </a:lstStyle>
          <a:p>
            <a:r>
              <a:rPr lang="en-US" dirty="0"/>
              <a:t>Population age structures – WHO ignored risk profiles</a:t>
            </a:r>
          </a:p>
        </p:txBody>
      </p:sp>
      <p:sp>
        <p:nvSpPr>
          <p:cNvPr id="8" name="Slide Number Placeholder 7">
            <a:extLst>
              <a:ext uri="{FF2B5EF4-FFF2-40B4-BE49-F238E27FC236}">
                <a16:creationId xmlns:a16="http://schemas.microsoft.com/office/drawing/2014/main" id="{59DE030D-3664-6C6D-3866-B2DE52CAAA4F}"/>
              </a:ext>
            </a:extLst>
          </p:cNvPr>
          <p:cNvSpPr>
            <a:spLocks noGrp="1"/>
          </p:cNvSpPr>
          <p:nvPr>
            <p:ph type="sldNum" sz="quarter" idx="12"/>
          </p:nvPr>
        </p:nvSpPr>
        <p:spPr/>
        <p:txBody>
          <a:bodyPr/>
          <a:lstStyle/>
          <a:p>
            <a:fld id="{EC75F3E9-F862-4C29-9BDA-F6F5EBA05FA3}" type="slidenum">
              <a:rPr lang="en-US" smtClean="0"/>
              <a:t>9</a:t>
            </a:fld>
            <a:endParaRPr lang="en-US"/>
          </a:p>
        </p:txBody>
      </p:sp>
    </p:spTree>
    <p:extLst>
      <p:ext uri="{BB962C8B-B14F-4D97-AF65-F5344CB8AC3E}">
        <p14:creationId xmlns:p14="http://schemas.microsoft.com/office/powerpoint/2010/main" val="16066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E2821A014A84BAA35DAADCC349847" ma:contentTypeVersion="0" ma:contentTypeDescription="Create a new document." ma:contentTypeScope="" ma:versionID="2eec015196c3c83b142a2494a05889a6">
  <xsd:schema xmlns:xsd="http://www.w3.org/2001/XMLSchema" xmlns:xs="http://www.w3.org/2001/XMLSchema" xmlns:p="http://schemas.microsoft.com/office/2006/metadata/properties" targetNamespace="http://schemas.microsoft.com/office/2006/metadata/properties" ma:root="true" ma:fieldsID="64b237155bb1f0968d8d89d4d19785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B70358-3F55-4F8A-AFEB-D6EB120FA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EF8C63B-9E49-41F3-9D82-056D2DADDF81}">
  <ds:schemaRefs>
    <ds:schemaRef ds:uri="http://schemas.microsoft.com/sharepoint/v3/contenttype/forms"/>
  </ds:schemaRefs>
</ds:datastoreItem>
</file>

<file path=customXml/itemProps3.xml><?xml version="1.0" encoding="utf-8"?>
<ds:datastoreItem xmlns:ds="http://schemas.openxmlformats.org/officeDocument/2006/customXml" ds:itemID="{DCCE4408-7624-45C1-8144-C3684FF8CD23}">
  <ds:schemaRefs>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445</TotalTime>
  <Words>1393</Words>
  <Application>Microsoft Office PowerPoint</Application>
  <PresentationFormat>Widescreen</PresentationFormat>
  <Paragraphs>169</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Lucida Sans</vt:lpstr>
      <vt:lpstr>Office Theme</vt:lpstr>
      <vt:lpstr>The WHO proposals for pandemic preparedness and response</vt:lpstr>
      <vt:lpstr>World Health Organization origins</vt:lpstr>
      <vt:lpstr>WHO: Intervening years</vt:lpstr>
      <vt:lpstr>WHO budget 2022-23</vt:lpstr>
      <vt:lpstr>PowerPoint Presentation</vt:lpstr>
      <vt:lpstr>PowerPoint Presentation</vt:lpstr>
      <vt:lpstr>WHO pandemic flu NPI Guidelines, 2019</vt:lpstr>
      <vt:lpstr>COVID-19 mortality: Rare in  young and mid-aged people – known early 2020</vt:lpstr>
      <vt:lpstr>PowerPoint Presentation</vt:lpstr>
      <vt:lpstr>PowerPoint Presentation</vt:lpstr>
      <vt:lpstr>PowerPoint Presentation</vt:lpstr>
      <vt:lpstr>PowerPoint Presentation</vt:lpstr>
      <vt:lpstr>PowerPoint Presentation</vt:lpstr>
      <vt:lpstr>PowerPoint Presentation</vt:lpstr>
      <vt:lpstr>Who gains from COVAX?</vt:lpstr>
      <vt:lpstr>PowerPoint Presentation</vt:lpstr>
      <vt:lpstr>PowerPoint Presentation</vt:lpstr>
      <vt:lpstr>The new pandemic industry.</vt:lpstr>
      <vt:lpstr>WHO pandemic preparedness and response instruments.</vt:lpstr>
      <vt:lpstr>IHR draft amendments</vt:lpstr>
      <vt:lpstr>CA+ (Treaty)</vt:lpstr>
      <vt:lpstr>Timeline: IHR amendments</vt:lpstr>
      <vt:lpstr>Timeline: INB ‘CA+’  (treaty)</vt:lpstr>
      <vt:lpstr>Summary</vt:lpstr>
      <vt:lpstr>Thank you</vt:lpstr>
      <vt:lpstr>World Bank Pandemic FIF (Financial Intermediary Fund)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Bell</dc:creator>
  <cp:lastModifiedBy>David Bell</cp:lastModifiedBy>
  <cp:revision>4</cp:revision>
  <dcterms:created xsi:type="dcterms:W3CDTF">2023-03-22T02:50:05Z</dcterms:created>
  <dcterms:modified xsi:type="dcterms:W3CDTF">2023-04-18T19:17:50Z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0x010100438E2821A014A84BAA35DAADCC349847</vt:lpwstr>
  </property>
</Properties>
</file>